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8" r:id="rId3"/>
    <p:sldId id="257" r:id="rId4"/>
    <p:sldId id="260" r:id="rId5"/>
    <p:sldId id="259"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90" r:id="rId25"/>
    <p:sldId id="279" r:id="rId26"/>
    <p:sldId id="289" r:id="rId27"/>
    <p:sldId id="291" r:id="rId28"/>
    <p:sldId id="280" r:id="rId29"/>
    <p:sldId id="281" r:id="rId30"/>
    <p:sldId id="282" r:id="rId31"/>
    <p:sldId id="283" r:id="rId32"/>
    <p:sldId id="284" r:id="rId33"/>
    <p:sldId id="285" r:id="rId34"/>
    <p:sldId id="286" r:id="rId35"/>
    <p:sldId id="287" r:id="rId36"/>
    <p:sldId id="292" r:id="rId37"/>
    <p:sldId id="28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92206" autoAdjust="0"/>
  </p:normalViewPr>
  <p:slideViewPr>
    <p:cSldViewPr snapToGrid="0">
      <p:cViewPr varScale="1">
        <p:scale>
          <a:sx n="103" d="100"/>
          <a:sy n="103" d="100"/>
        </p:scale>
        <p:origin x="1236" y="10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CB5E9-ED0A-46F8-B810-84587B16642B}" type="datetimeFigureOut">
              <a:rPr lang="en-US" smtClean="0"/>
              <a:t>7/25/2024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3E1E6-7674-4730-B06B-6B00E73CC7FC}" type="slidenum">
              <a:rPr lang="en-US" smtClean="0"/>
              <a:t>‹#›</a:t>
            </a:fld>
            <a:endParaRPr lang="en-US"/>
          </a:p>
        </p:txBody>
      </p:sp>
    </p:spTree>
    <p:extLst>
      <p:ext uri="{BB962C8B-B14F-4D97-AF65-F5344CB8AC3E}">
        <p14:creationId xmlns:p14="http://schemas.microsoft.com/office/powerpoint/2010/main" val="131133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3E1E6-7674-4730-B06B-6B00E73CC7FC}" type="slidenum">
              <a:rPr lang="en-US" smtClean="0"/>
              <a:t>4</a:t>
            </a:fld>
            <a:endParaRPr lang="en-US"/>
          </a:p>
        </p:txBody>
      </p:sp>
    </p:spTree>
    <p:extLst>
      <p:ext uri="{BB962C8B-B14F-4D97-AF65-F5344CB8AC3E}">
        <p14:creationId xmlns:p14="http://schemas.microsoft.com/office/powerpoint/2010/main" val="20386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substitute the mean and disturbance quantities into the Navier Stokes equations, we get the following relation, where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Phi = “disturbance vector”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coefficient matrices Gamma, A, B, C, D, </a:t>
            </a:r>
            <a:r>
              <a:rPr lang="en-US" dirty="0" err="1"/>
              <a:t>Vxx</a:t>
            </a:r>
            <a:r>
              <a:rPr lang="en-US" dirty="0"/>
              <a:t>, </a:t>
            </a:r>
            <a:r>
              <a:rPr lang="en-US" dirty="0" err="1"/>
              <a:t>Vxy</a:t>
            </a:r>
            <a:r>
              <a:rPr lang="en-US" dirty="0"/>
              <a:t>, </a:t>
            </a:r>
            <a:r>
              <a:rPr lang="en-US" dirty="0" err="1"/>
              <a:t>etc</a:t>
            </a:r>
            <a:r>
              <a:rPr lang="en-US" dirty="0"/>
              <a:t> are all the Jacobians of the flux vectors, R_0 is the Reynolds number used to normalize the equations, which is based on L_0 that is a length scale defined from the boundary layer as before.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Additionally, h_1 and h_3 are metrics of curvature in the spanwise and streamwise directions, but in our case, for a 2D flat-plate flow these quantities are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matrices can be divided into a mean flow and perturbation quantities, for example with </a:t>
            </a:r>
            <a:r>
              <a:rPr lang="en-US" dirty="0" err="1"/>
              <a:t>A^l</a:t>
            </a:r>
            <a:r>
              <a:rPr lang="en-US" dirty="0"/>
              <a:t> and </a:t>
            </a:r>
            <a:r>
              <a:rPr lang="en-US" dirty="0" err="1"/>
              <a:t>A^n</a:t>
            </a:r>
            <a:r>
              <a:rPr lang="en-US" dirty="0"/>
              <a:t> that are defined here. We will use this later to help linearize the equations. </a:t>
            </a:r>
          </a:p>
        </p:txBody>
      </p:sp>
      <p:sp>
        <p:nvSpPr>
          <p:cNvPr id="4" name="Slide Number Placeholder 3"/>
          <p:cNvSpPr>
            <a:spLocks noGrp="1"/>
          </p:cNvSpPr>
          <p:nvPr>
            <p:ph type="sldNum" sz="quarter" idx="5"/>
          </p:nvPr>
        </p:nvSpPr>
        <p:spPr/>
        <p:txBody>
          <a:bodyPr/>
          <a:lstStyle/>
          <a:p>
            <a:fld id="{D953E1E6-7674-4730-B06B-6B00E73CC7FC}" type="slidenum">
              <a:rPr lang="en-US" smtClean="0"/>
              <a:t>18</a:t>
            </a:fld>
            <a:endParaRPr lang="en-US"/>
          </a:p>
        </p:txBody>
      </p:sp>
    </p:spTree>
    <p:extLst>
      <p:ext uri="{BB962C8B-B14F-4D97-AF65-F5344CB8AC3E}">
        <p14:creationId xmlns:p14="http://schemas.microsoft.com/office/powerpoint/2010/main" val="1663766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2-D or infinite swept boundary layer, we assume the disturbance field is periodic in both temporal and spanwise directions. The disturbance vector phi can then be expressed as the following discrete Fourier series.</a:t>
            </a:r>
          </a:p>
          <a:p>
            <a:endParaRPr lang="en-US" dirty="0"/>
          </a:p>
          <a:p>
            <a:endParaRPr lang="en-US" dirty="0"/>
          </a:p>
          <a:p>
            <a:r>
              <a:rPr lang="en-US" dirty="0"/>
              <a:t>Omega is the nondimensional wave number related to the temporal frequency.</a:t>
            </a:r>
          </a:p>
          <a:p>
            <a:endParaRPr lang="en-US" dirty="0"/>
          </a:p>
          <a:p>
            <a:r>
              <a:rPr lang="en-US" dirty="0"/>
              <a:t>Beta is the nondimensional span-wise wave number, where </a:t>
            </a:r>
            <a:r>
              <a:rPr lang="en-US" dirty="0" err="1"/>
              <a:t>lambda_z</a:t>
            </a:r>
            <a:r>
              <a:rPr lang="en-US" dirty="0"/>
              <a:t> is spanwise wavelength normalized by the length scale</a:t>
            </a:r>
          </a:p>
          <a:p>
            <a:endParaRPr lang="en-US" dirty="0"/>
          </a:p>
          <a:p>
            <a:r>
              <a:rPr lang="en-US" dirty="0"/>
              <a:t>M and N are the </a:t>
            </a:r>
            <a:r>
              <a:rPr lang="en-US" sz="1800" b="0" i="0" u="none" strike="noStrike" baseline="0" dirty="0">
                <a:latin typeface="Times New Roman" panose="02020603050405020304" pitchFamily="18" charset="0"/>
              </a:rPr>
              <a:t>number of Fourier modes included in the calculation in time and space. </a:t>
            </a:r>
          </a:p>
          <a:p>
            <a:endParaRPr lang="en-US" sz="1800" b="0" i="0" u="none" strike="noStrike" baseline="0" dirty="0">
              <a:latin typeface="Times New Roman" panose="02020603050405020304" pitchFamily="18" charset="0"/>
            </a:endParaRPr>
          </a:p>
          <a:p>
            <a:r>
              <a:rPr lang="en-US" sz="1800" b="0" i="0" u="none" strike="noStrike" baseline="0" dirty="0">
                <a:latin typeface="Times New Roman" panose="02020603050405020304" pitchFamily="18" charset="0"/>
              </a:rPr>
              <a:t>The mode shape of a mode (m, n) is represented by the complex vector chi_{</a:t>
            </a:r>
            <a:r>
              <a:rPr lang="en-US" sz="1800" b="0" i="0" u="none" strike="noStrike" baseline="0" dirty="0" err="1">
                <a:latin typeface="Times New Roman" panose="02020603050405020304" pitchFamily="18" charset="0"/>
              </a:rPr>
              <a:t>mn</a:t>
            </a:r>
            <a:r>
              <a:rPr lang="en-US" sz="1800" b="0" i="0" u="none" strike="noStrike" baseline="0" dirty="0">
                <a:latin typeface="Times New Roman" panose="02020603050405020304" pitchFamily="18" charset="0"/>
              </a:rPr>
              <a:t>}</a:t>
            </a:r>
          </a:p>
          <a:p>
            <a:endParaRPr lang="en-US" sz="1800" b="0" i="0" u="none" strike="noStrike" baseline="0" dirty="0">
              <a:latin typeface="Times New Roman" panose="02020603050405020304" pitchFamily="18" charset="0"/>
            </a:endParaRPr>
          </a:p>
          <a:p>
            <a:endParaRPr lang="en-US"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953E1E6-7674-4730-B06B-6B00E73CC7FC}" type="slidenum">
              <a:rPr lang="en-US" smtClean="0"/>
              <a:t>19</a:t>
            </a:fld>
            <a:endParaRPr lang="en-US"/>
          </a:p>
        </p:txBody>
      </p:sp>
    </p:spTree>
    <p:extLst>
      <p:ext uri="{BB962C8B-B14F-4D97-AF65-F5344CB8AC3E}">
        <p14:creationId xmlns:p14="http://schemas.microsoft.com/office/powerpoint/2010/main" val="1926889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Times New Roman" panose="02020603050405020304" pitchFamily="18" charset="0"/>
              </a:rPr>
              <a:t>In order to reduce the computational complexity, we assume that the disturbance amplitude is very small relative to the mean quantities. This means that each Fourier mode evolves independently, and that nonlinear interaction among disturbance modes is negligible. </a:t>
            </a:r>
          </a:p>
          <a:p>
            <a:endParaRPr lang="en-US" sz="1800" b="0" i="0" u="none" strike="noStrike" baseline="0" dirty="0">
              <a:latin typeface="Times New Roman" panose="02020603050405020304" pitchFamily="18" charset="0"/>
            </a:endParaRPr>
          </a:p>
          <a:p>
            <a:r>
              <a:rPr lang="en-US" sz="1800" b="0" i="0" u="none" strike="noStrike" baseline="0" dirty="0">
                <a:latin typeface="Times New Roman" panose="02020603050405020304" pitchFamily="18" charset="0"/>
              </a:rPr>
              <a:t>If we wanted, we could define phi for a single disturbance m=1 and n=1, substitute it into the linearized equation, discretize in both x- and y- directions, then solving for phi reduces to solving a linear system with a forcing determined by the boundary conditions. However, we want to take it a step further…</a:t>
            </a:r>
          </a:p>
        </p:txBody>
      </p:sp>
      <p:sp>
        <p:nvSpPr>
          <p:cNvPr id="4" name="Slide Number Placeholder 3"/>
          <p:cNvSpPr>
            <a:spLocks noGrp="1"/>
          </p:cNvSpPr>
          <p:nvPr>
            <p:ph type="sldNum" sz="quarter" idx="5"/>
          </p:nvPr>
        </p:nvSpPr>
        <p:spPr/>
        <p:txBody>
          <a:bodyPr/>
          <a:lstStyle/>
          <a:p>
            <a:fld id="{D953E1E6-7674-4730-B06B-6B00E73CC7FC}" type="slidenum">
              <a:rPr lang="en-US" smtClean="0"/>
              <a:t>20</a:t>
            </a:fld>
            <a:endParaRPr lang="en-US"/>
          </a:p>
        </p:txBody>
      </p:sp>
    </p:spTree>
    <p:extLst>
      <p:ext uri="{BB962C8B-B14F-4D97-AF65-F5344CB8AC3E}">
        <p14:creationId xmlns:p14="http://schemas.microsoft.com/office/powerpoint/2010/main" val="42724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Times New Roman" panose="02020603050405020304" pitchFamily="18" charset="0"/>
              </a:rPr>
              <a:t>In the linear stability theory, we assume that the mean flow evolves much more slowly in the streamwise direction than in the wall-normal direction. As a result, in the vicinity of a given location, the mean flow is quasi-parallel, i.e. the mean flow variation in x is negligible. The disturbance mode shape thus is assumed to have the following wave form, which describes a wave that propagates in the streamwise direction and has a different amplitude as a function of the wall-normal direction. </a:t>
            </a:r>
          </a:p>
          <a:p>
            <a:endParaRPr lang="en-US" sz="1800" b="0" i="0" u="none" strike="noStrike" baseline="0" dirty="0">
              <a:latin typeface="Times New Roman" panose="02020603050405020304" pitchFamily="18" charset="0"/>
            </a:endParaRPr>
          </a:p>
          <a:p>
            <a:r>
              <a:rPr lang="en-US" sz="1800" b="0" i="0" u="none" strike="noStrike" baseline="0" dirty="0">
                <a:latin typeface="Times New Roman" panose="02020603050405020304" pitchFamily="18" charset="0"/>
              </a:rPr>
              <a:t>This turns the disturbance vector phi into the following. Here, alpha is the local streamwise wave number at the given streamwise location. </a:t>
            </a:r>
          </a:p>
          <a:p>
            <a:endParaRPr lang="en-US" sz="1800" b="0" i="0" u="none" strike="noStrike" baseline="0" dirty="0">
              <a:latin typeface="Times New Roman" panose="02020603050405020304" pitchFamily="18" charset="0"/>
            </a:endParaRPr>
          </a:p>
          <a:p>
            <a:r>
              <a:rPr lang="en-US" sz="1800" b="0" i="0" u="none" strike="noStrike" baseline="0" dirty="0">
                <a:latin typeface="Times New Roman" panose="02020603050405020304" pitchFamily="18" charset="0"/>
              </a:rPr>
              <a:t>Then we put this into the linearized Navier-Stokes equations,</a:t>
            </a:r>
          </a:p>
          <a:p>
            <a:r>
              <a:rPr lang="en-US" sz="1800" b="0" i="0" u="none" strike="noStrike" baseline="0" dirty="0">
                <a:latin typeface="Times New Roman" panose="02020603050405020304" pitchFamily="18" charset="0"/>
              </a:rPr>
              <a:t>Neglect the mean wall-normal velocity component, and</a:t>
            </a:r>
          </a:p>
          <a:p>
            <a:r>
              <a:rPr lang="en-US" sz="1800" b="0" i="0" u="none" strike="noStrike" baseline="0" dirty="0">
                <a:latin typeface="Times New Roman" panose="02020603050405020304" pitchFamily="18" charset="0"/>
              </a:rPr>
              <a:t>Neglect all viscous terms that are of order 1/R^2 or lower, </a:t>
            </a:r>
          </a:p>
          <a:p>
            <a:endParaRPr lang="en-US" sz="1800" b="0" i="0" u="none" strike="noStrike" baseline="0" dirty="0">
              <a:latin typeface="Times New Roman" panose="02020603050405020304" pitchFamily="18" charset="0"/>
            </a:endParaRPr>
          </a:p>
          <a:p>
            <a:r>
              <a:rPr lang="en-US" sz="1800" b="0" i="0" u="none" strike="noStrike" baseline="0" dirty="0">
                <a:latin typeface="Times New Roman" panose="02020603050405020304" pitchFamily="18" charset="0"/>
              </a:rPr>
              <a:t>We then get the bottom right relation. The viscous term in the wall-normal direction is retained in the above equation to handle viscous instability such as the </a:t>
            </a:r>
            <a:r>
              <a:rPr lang="en-US" sz="1800" b="0" i="0" u="none" strike="noStrike" baseline="0" dirty="0" err="1">
                <a:latin typeface="Times New Roman" panose="02020603050405020304" pitchFamily="18" charset="0"/>
              </a:rPr>
              <a:t>Tollmien</a:t>
            </a:r>
            <a:r>
              <a:rPr lang="en-US" sz="1800" b="0" i="0" u="none" strike="noStrike" baseline="0" dirty="0">
                <a:latin typeface="Times New Roman" panose="02020603050405020304" pitchFamily="18" charset="0"/>
              </a:rPr>
              <a:t>-Schlichting wave. Otherwise, this is a set of ODEs. Along with a set of homogenous boundary conditions, it boils down to an eigenvalue with the dispersion relation alpha = alpha(omega, beta), where alpha is a complex number with real and imaginary parts. The stability calculations in LASTRAC are formulated as a spatial stability problem, meaning that for a given disturbance frequency omega and spanwise wave number beta, the complex eigenvalue alpha is solved numerically. When the imaginary part is less than 0, the eigenmode is unstable. The corresponding solution of psi is the eigenfunction of the mode under consideration.</a:t>
            </a:r>
          </a:p>
          <a:p>
            <a:endParaRPr lang="en-US"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953E1E6-7674-4730-B06B-6B00E73CC7FC}" type="slidenum">
              <a:rPr lang="en-US" smtClean="0"/>
              <a:t>21</a:t>
            </a:fld>
            <a:endParaRPr lang="en-US"/>
          </a:p>
        </p:txBody>
      </p:sp>
    </p:spTree>
    <p:extLst>
      <p:ext uri="{BB962C8B-B14F-4D97-AF65-F5344CB8AC3E}">
        <p14:creationId xmlns:p14="http://schemas.microsoft.com/office/powerpoint/2010/main" val="2531301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Viscous effects are negligible in the fair field. </a:t>
            </a:r>
          </a:p>
          <a:p>
            <a:endParaRPr lang="en-US" dirty="0"/>
          </a:p>
          <a:p>
            <a:r>
              <a:rPr lang="en-US" dirty="0"/>
              <a:t>B plus is defined such that L lambda+ L-1 is the </a:t>
            </a:r>
            <a:r>
              <a:rPr lang="en-US" dirty="0" err="1"/>
              <a:t>eigendecomposition</a:t>
            </a:r>
            <a:r>
              <a:rPr lang="en-US" dirty="0"/>
              <a:t> of B+ times Gamma inverse, but modified such that it only has the positive eigenvalues of that matrix.  </a:t>
            </a:r>
          </a:p>
        </p:txBody>
      </p:sp>
      <p:sp>
        <p:nvSpPr>
          <p:cNvPr id="4" name="Slide Number Placeholder 3"/>
          <p:cNvSpPr>
            <a:spLocks noGrp="1"/>
          </p:cNvSpPr>
          <p:nvPr>
            <p:ph type="sldNum" sz="quarter" idx="5"/>
          </p:nvPr>
        </p:nvSpPr>
        <p:spPr/>
        <p:txBody>
          <a:bodyPr/>
          <a:lstStyle/>
          <a:p>
            <a:fld id="{D953E1E6-7674-4730-B06B-6B00E73CC7FC}" type="slidenum">
              <a:rPr lang="en-US" smtClean="0"/>
              <a:t>22</a:t>
            </a:fld>
            <a:endParaRPr lang="en-US"/>
          </a:p>
        </p:txBody>
      </p:sp>
    </p:spTree>
    <p:extLst>
      <p:ext uri="{BB962C8B-B14F-4D97-AF65-F5344CB8AC3E}">
        <p14:creationId xmlns:p14="http://schemas.microsoft.com/office/powerpoint/2010/main" val="1102023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 is a function of linear Jacobian matrices from before and wave numbers, omega alpha beta. L is linear in omega and contains terms of alpha^2 due to the viscous terms. However, if we neglect the viscous terms in , we can recast it to the following.</a:t>
            </a:r>
          </a:p>
          <a:p>
            <a:endParaRPr lang="en-US" dirty="0"/>
          </a:p>
          <a:p>
            <a:r>
              <a:rPr lang="en-US" dirty="0"/>
              <a:t>Solve this with a LOCAL EIGENVALUE SEARCH, where we start with an initial guess of alpha as an eigenvalue. </a:t>
            </a:r>
          </a:p>
        </p:txBody>
      </p:sp>
      <p:sp>
        <p:nvSpPr>
          <p:cNvPr id="4" name="Slide Number Placeholder 3"/>
          <p:cNvSpPr>
            <a:spLocks noGrp="1"/>
          </p:cNvSpPr>
          <p:nvPr>
            <p:ph type="sldNum" sz="quarter" idx="5"/>
          </p:nvPr>
        </p:nvSpPr>
        <p:spPr/>
        <p:txBody>
          <a:bodyPr/>
          <a:lstStyle/>
          <a:p>
            <a:fld id="{D953E1E6-7674-4730-B06B-6B00E73CC7FC}" type="slidenum">
              <a:rPr lang="en-US" smtClean="0"/>
              <a:t>23</a:t>
            </a:fld>
            <a:endParaRPr lang="en-US"/>
          </a:p>
        </p:txBody>
      </p:sp>
    </p:spTree>
    <p:extLst>
      <p:ext uri="{BB962C8B-B14F-4D97-AF65-F5344CB8AC3E}">
        <p14:creationId xmlns:p14="http://schemas.microsoft.com/office/powerpoint/2010/main" val="1470244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use a CONV NN which takes in the boundary layer profiles in the form of velocities and densities. They undergo multiple layers of convolution and pooling. What this does is allow the model to expand out the information it gathers from the BL profiles into many more dimensions with a convolutional layer. Then it forces the model to choose which parts of the data from each of these dimensions is the most important to the model. We repeat this three times, then pass the resultant “latent” vector of 8 values along with Re, Me, </a:t>
            </a:r>
            <a:r>
              <a:rPr lang="en-US" dirty="0" err="1"/>
              <a:t>omega_e</a:t>
            </a:r>
            <a:r>
              <a:rPr lang="en-US" dirty="0"/>
              <a:t>, and Tw/</a:t>
            </a:r>
            <a:r>
              <a:rPr lang="en-US" dirty="0" err="1"/>
              <a:t>Te</a:t>
            </a:r>
            <a:r>
              <a:rPr lang="en-US" dirty="0"/>
              <a:t> into a fully connected NN that finally predicts the growth rate at this particular instance. </a:t>
            </a:r>
          </a:p>
          <a:p>
            <a:endParaRPr lang="en-US" dirty="0"/>
          </a:p>
          <a:p>
            <a:r>
              <a:rPr lang="en-US" dirty="0"/>
              <a:t>All values are nondimensional and normalized in order to preserve invariance of the model to the position within the flow, or the specific airfoil type. </a:t>
            </a:r>
          </a:p>
          <a:p>
            <a:endParaRPr lang="en-US" dirty="0"/>
          </a:p>
          <a:p>
            <a:r>
              <a:rPr lang="en-US" dirty="0"/>
              <a:t>Where a length scale is needed, the boundary layer thickness is used, which further ensures the locality of the solutions. </a:t>
            </a:r>
          </a:p>
        </p:txBody>
      </p:sp>
      <p:sp>
        <p:nvSpPr>
          <p:cNvPr id="4" name="Slide Number Placeholder 3"/>
          <p:cNvSpPr>
            <a:spLocks noGrp="1"/>
          </p:cNvSpPr>
          <p:nvPr>
            <p:ph type="sldNum" sz="quarter" idx="5"/>
          </p:nvPr>
        </p:nvSpPr>
        <p:spPr/>
        <p:txBody>
          <a:bodyPr/>
          <a:lstStyle/>
          <a:p>
            <a:fld id="{D953E1E6-7674-4730-B06B-6B00E73CC7FC}" type="slidenum">
              <a:rPr lang="en-US" smtClean="0"/>
              <a:t>25</a:t>
            </a:fld>
            <a:endParaRPr lang="en-US"/>
          </a:p>
        </p:txBody>
      </p:sp>
    </p:spTree>
    <p:extLst>
      <p:ext uri="{BB962C8B-B14F-4D97-AF65-F5344CB8AC3E}">
        <p14:creationId xmlns:p14="http://schemas.microsoft.com/office/powerpoint/2010/main" val="3358387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3E1E6-7674-4730-B06B-6B00E73CC7FC}" type="slidenum">
              <a:rPr lang="en-US" smtClean="0"/>
              <a:t>26</a:t>
            </a:fld>
            <a:endParaRPr lang="en-US"/>
          </a:p>
        </p:txBody>
      </p:sp>
    </p:spTree>
    <p:extLst>
      <p:ext uri="{BB962C8B-B14F-4D97-AF65-F5344CB8AC3E}">
        <p14:creationId xmlns:p14="http://schemas.microsoft.com/office/powerpoint/2010/main" val="2351254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3E1E6-7674-4730-B06B-6B00E73CC7FC}" type="slidenum">
              <a:rPr lang="en-US" smtClean="0"/>
              <a:t>27</a:t>
            </a:fld>
            <a:endParaRPr lang="en-US"/>
          </a:p>
        </p:txBody>
      </p:sp>
    </p:spTree>
    <p:extLst>
      <p:ext uri="{BB962C8B-B14F-4D97-AF65-F5344CB8AC3E}">
        <p14:creationId xmlns:p14="http://schemas.microsoft.com/office/powerpoint/2010/main" val="3276189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3E1E6-7674-4730-B06B-6B00E73CC7FC}" type="slidenum">
              <a:rPr lang="en-US" smtClean="0"/>
              <a:t>28</a:t>
            </a:fld>
            <a:endParaRPr lang="en-US"/>
          </a:p>
        </p:txBody>
      </p:sp>
    </p:spTree>
    <p:extLst>
      <p:ext uri="{BB962C8B-B14F-4D97-AF65-F5344CB8AC3E}">
        <p14:creationId xmlns:p14="http://schemas.microsoft.com/office/powerpoint/2010/main" val="291246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ATM temperature at 60km is approximately -20 C</a:t>
            </a:r>
          </a:p>
          <a:p>
            <a:endParaRPr lang="en-US" dirty="0"/>
          </a:p>
          <a:p>
            <a:r>
              <a:rPr lang="en-US" dirty="0"/>
              <a:t>In this image from the SpaceX IFT-4 flight test, we see the Starship traveling at an incredible speed of Mach 17.2 at an altitude of 60km. We can see that at these hypersonic speeds, shock waves and intense heating occurs due to aerodynamic friction. These phenomena are directly influenced by the flow transition, because it determines the severity of the conditions at different points in the flow. Understanding where the flow transitions can inform design choices like thermal management—accurate prediction helps in designing thermal protection systems to manage the extreme heat loads, ensuring the structural integrity and safety of the spacecraft. It also can lead to design optimizations that minimize drag to reduce heating and improve fuel efficiency. Understanding the extent of a turbulent flow by determining transition also can inform whether there will be aerodynamic instabilities that would be important for designing control surfaces and algorithms for the vehicle. </a:t>
            </a:r>
          </a:p>
        </p:txBody>
      </p:sp>
      <p:sp>
        <p:nvSpPr>
          <p:cNvPr id="4" name="Slide Number Placeholder 3"/>
          <p:cNvSpPr>
            <a:spLocks noGrp="1"/>
          </p:cNvSpPr>
          <p:nvPr>
            <p:ph type="sldNum" sz="quarter" idx="5"/>
          </p:nvPr>
        </p:nvSpPr>
        <p:spPr/>
        <p:txBody>
          <a:bodyPr/>
          <a:lstStyle/>
          <a:p>
            <a:fld id="{D953E1E6-7674-4730-B06B-6B00E73CC7FC}" type="slidenum">
              <a:rPr lang="en-US" smtClean="0"/>
              <a:t>5</a:t>
            </a:fld>
            <a:endParaRPr lang="en-US"/>
          </a:p>
        </p:txBody>
      </p:sp>
    </p:spTree>
    <p:extLst>
      <p:ext uri="{BB962C8B-B14F-4D97-AF65-F5344CB8AC3E}">
        <p14:creationId xmlns:p14="http://schemas.microsoft.com/office/powerpoint/2010/main" val="1274662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flow quantities like the position within the flow.</a:t>
            </a:r>
          </a:p>
          <a:p>
            <a:endParaRPr lang="en-US" dirty="0"/>
          </a:p>
          <a:p>
            <a:endParaRPr lang="en-US" dirty="0"/>
          </a:p>
        </p:txBody>
      </p:sp>
      <p:sp>
        <p:nvSpPr>
          <p:cNvPr id="4" name="Slide Number Placeholder 3"/>
          <p:cNvSpPr>
            <a:spLocks noGrp="1"/>
          </p:cNvSpPr>
          <p:nvPr>
            <p:ph type="sldNum" sz="quarter" idx="5"/>
          </p:nvPr>
        </p:nvSpPr>
        <p:spPr/>
        <p:txBody>
          <a:bodyPr/>
          <a:lstStyle/>
          <a:p>
            <a:fld id="{D953E1E6-7674-4730-B06B-6B00E73CC7FC}" type="slidenum">
              <a:rPr lang="en-US" smtClean="0"/>
              <a:t>37</a:t>
            </a:fld>
            <a:endParaRPr lang="en-US"/>
          </a:p>
        </p:txBody>
      </p:sp>
    </p:spTree>
    <p:extLst>
      <p:ext uri="{BB962C8B-B14F-4D97-AF65-F5344CB8AC3E}">
        <p14:creationId xmlns:p14="http://schemas.microsoft.com/office/powerpoint/2010/main" val="2153868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Starship continues its descent to re-enter the Earth’s atmosphere, it experiences even more heating and stress, especially on the fins that are the primary control surfaces of the vehicle. We see that the heating is so intense, some portions of the fin get burned off, as the plasma and intense pressure pushes its way between the hinge of the fin. </a:t>
            </a:r>
          </a:p>
        </p:txBody>
      </p:sp>
      <p:sp>
        <p:nvSpPr>
          <p:cNvPr id="4" name="Slide Number Placeholder 3"/>
          <p:cNvSpPr>
            <a:spLocks noGrp="1"/>
          </p:cNvSpPr>
          <p:nvPr>
            <p:ph type="sldNum" sz="quarter" idx="5"/>
          </p:nvPr>
        </p:nvSpPr>
        <p:spPr/>
        <p:txBody>
          <a:bodyPr/>
          <a:lstStyle/>
          <a:p>
            <a:fld id="{D953E1E6-7674-4730-B06B-6B00E73CC7FC}" type="slidenum">
              <a:rPr lang="en-US" smtClean="0"/>
              <a:t>6</a:t>
            </a:fld>
            <a:endParaRPr lang="en-US"/>
          </a:p>
        </p:txBody>
      </p:sp>
    </p:spTree>
    <p:extLst>
      <p:ext uri="{BB962C8B-B14F-4D97-AF65-F5344CB8AC3E}">
        <p14:creationId xmlns:p14="http://schemas.microsoft.com/office/powerpoint/2010/main" val="1028290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3E1E6-7674-4730-B06B-6B00E73CC7FC}" type="slidenum">
              <a:rPr lang="en-US" smtClean="0"/>
              <a:t>9</a:t>
            </a:fld>
            <a:endParaRPr lang="en-US"/>
          </a:p>
        </p:txBody>
      </p:sp>
    </p:spTree>
    <p:extLst>
      <p:ext uri="{BB962C8B-B14F-4D97-AF65-F5344CB8AC3E}">
        <p14:creationId xmlns:p14="http://schemas.microsoft.com/office/powerpoint/2010/main" val="4290335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Compressible axisymmetric or 2D flow.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Coordinates defined as following: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 is streamwise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 is wall-normal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Z is spanwise (or azimuthal direction for axisymmetric)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R_b</a:t>
            </a:r>
            <a:r>
              <a:rPr lang="en-US" dirty="0"/>
              <a:t> is local radius but only defined for axisymmetric boundaries.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953E1E6-7674-4730-B06B-6B00E73CC7FC}" type="slidenum">
              <a:rPr lang="en-US" smtClean="0"/>
              <a:t>13</a:t>
            </a:fld>
            <a:endParaRPr lang="en-US"/>
          </a:p>
        </p:txBody>
      </p:sp>
    </p:spTree>
    <p:extLst>
      <p:ext uri="{BB962C8B-B14F-4D97-AF65-F5344CB8AC3E}">
        <p14:creationId xmlns:p14="http://schemas.microsoft.com/office/powerpoint/2010/main" val="608417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evolution of disturbances is governed by the compressible Navier-Stokes equations (conservation of mass, conservation of </a:t>
            </a:r>
            <a:r>
              <a:rPr lang="en-US" dirty="0" err="1"/>
              <a:t>of</a:t>
            </a:r>
            <a:r>
              <a:rPr lang="en-US" dirty="0"/>
              <a:t> momentum, conservation of energy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 velocity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Rho density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pressure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 temperature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 specific heat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 thermal conductivity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Reynolds number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 is first coefficient of viscosity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Lambda second coefficient of viscosity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953E1E6-7674-4730-B06B-6B00E73CC7FC}" type="slidenum">
              <a:rPr lang="en-US" smtClean="0"/>
              <a:t>14</a:t>
            </a:fld>
            <a:endParaRPr lang="en-US"/>
          </a:p>
        </p:txBody>
      </p:sp>
    </p:spTree>
    <p:extLst>
      <p:ext uri="{BB962C8B-B14F-4D97-AF65-F5344CB8AC3E}">
        <p14:creationId xmlns:p14="http://schemas.microsoft.com/office/powerpoint/2010/main" val="209905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viscous dissipation function is defined as Phi, which is the rate at which kinetic energy of a fluid is transformed into heat due to the viscous forces. (what are the units?)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coefficient of viscosity has units of pascal-seconds. It is known as the dynamic viscosity. It measures the fluid’s resistance to shear or tangential stress: shear stress = mu x du/dy. It measures how internal friction within the fluid resists layers sliding past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coefficient of viscosity also has units of pascal-seconds. It is known as the bulk viscosity. It accounts for the viscous resistance to volumetric or compressional deformation. It is significant in compressible flows and flows involving rapid volume changes, like shock waves.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two coefficients of viscosity are related by the stokes parameter, which is a measure of the deviation from “</a:t>
            </a:r>
            <a:r>
              <a:rPr lang="en-US" dirty="0" err="1"/>
              <a:t>Stoke’s</a:t>
            </a:r>
            <a:r>
              <a:rPr lang="en-US" dirty="0"/>
              <a:t> hypothesis”, which says that lambda = -2/3 mu. So if s = 0, you get </a:t>
            </a:r>
            <a:r>
              <a:rPr lang="en-US" dirty="0" err="1"/>
              <a:t>Stoke’s</a:t>
            </a:r>
            <a:r>
              <a:rPr lang="en-US" dirty="0"/>
              <a:t> hypothesis (which is assumed in this case). For an ideal gas, one takes s=1, which means lambda = 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953E1E6-7674-4730-B06B-6B00E73CC7FC}" type="slidenum">
              <a:rPr lang="en-US" smtClean="0"/>
              <a:t>15</a:t>
            </a:fld>
            <a:endParaRPr lang="en-US"/>
          </a:p>
        </p:txBody>
      </p:sp>
    </p:spTree>
    <p:extLst>
      <p:ext uri="{BB962C8B-B14F-4D97-AF65-F5344CB8AC3E}">
        <p14:creationId xmlns:p14="http://schemas.microsoft.com/office/powerpoint/2010/main" val="92606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LASTRAC likes to </a:t>
            </a:r>
            <a:r>
              <a:rPr lang="en-US" dirty="0" err="1"/>
              <a:t>dimensionalize</a:t>
            </a:r>
            <a:r>
              <a:rPr lang="en-US" dirty="0"/>
              <a:t> with a reference length scale that uses the x coordinate of the point in the flow. We will have to deal with this later on because we want to keep our prediction tools coordinate-invariant, meaning that we want to make predictions based on a similarity solution of a boundary layer profile.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Nu_e</a:t>
            </a:r>
            <a:r>
              <a:rPr lang="en-US" dirty="0"/>
              <a:t> is the kinematic viscosity coefficient, or </a:t>
            </a:r>
            <a:r>
              <a:rPr lang="en-US" dirty="0" err="1"/>
              <a:t>mu_e</a:t>
            </a:r>
            <a:r>
              <a:rPr lang="en-US" dirty="0"/>
              <a:t> / </a:t>
            </a:r>
            <a:r>
              <a:rPr lang="en-US" dirty="0" err="1"/>
              <a:t>rho_e</a:t>
            </a:r>
            <a:r>
              <a:rPr lang="en-US" dirty="0"/>
              <a:t> at the edge of the boundary layer. We define a length scale from that which we will use for our Reynolds number. We then use this to help non-</a:t>
            </a:r>
            <a:r>
              <a:rPr lang="en-US" dirty="0" err="1"/>
              <a:t>dimensionalize</a:t>
            </a:r>
            <a:r>
              <a:rPr lang="en-US" dirty="0"/>
              <a:t> the first equation: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Lengths are scaled by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Velocities scaled by </a:t>
            </a:r>
            <a:r>
              <a:rPr lang="en-US" dirty="0" err="1"/>
              <a:t>U_e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Density scaled by </a:t>
            </a:r>
            <a:r>
              <a:rPr lang="en-US" dirty="0" err="1"/>
              <a:t>rho_e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Pressure scaled by </a:t>
            </a:r>
            <a:r>
              <a:rPr lang="en-US" dirty="0" err="1"/>
              <a:t>rho_e</a:t>
            </a:r>
            <a:r>
              <a:rPr lang="en-US" dirty="0"/>
              <a:t> * u_e^2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Temperature by </a:t>
            </a:r>
            <a:r>
              <a:rPr lang="en-US" dirty="0" err="1"/>
              <a:t>T_e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Viscosity by </a:t>
            </a:r>
            <a:r>
              <a:rPr lang="en-US" dirty="0" err="1"/>
              <a:t>mu_e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 by L/</a:t>
            </a:r>
            <a:r>
              <a:rPr lang="en-US" dirty="0" err="1"/>
              <a:t>U_e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953E1E6-7674-4730-B06B-6B00E73CC7FC}" type="slidenum">
              <a:rPr lang="en-US" smtClean="0"/>
              <a:t>16</a:t>
            </a:fld>
            <a:endParaRPr lang="en-US"/>
          </a:p>
        </p:txBody>
      </p:sp>
    </p:spTree>
    <p:extLst>
      <p:ext uri="{BB962C8B-B14F-4D97-AF65-F5344CB8AC3E}">
        <p14:creationId xmlns:p14="http://schemas.microsoft.com/office/powerpoint/2010/main" val="940539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to the Navier-Stokes equations consists of two parts: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mean laminar flow solution, which represents the steady, time-averaged component of the 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disturbance fluctuation, which represents the unsteady, time-varying component of the 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Total quantity = averaged quantity + fluctuation quantity</a:t>
            </a:r>
          </a:p>
        </p:txBody>
      </p:sp>
      <p:sp>
        <p:nvSpPr>
          <p:cNvPr id="4" name="Slide Number Placeholder 3"/>
          <p:cNvSpPr>
            <a:spLocks noGrp="1"/>
          </p:cNvSpPr>
          <p:nvPr>
            <p:ph type="sldNum" sz="quarter" idx="5"/>
          </p:nvPr>
        </p:nvSpPr>
        <p:spPr/>
        <p:txBody>
          <a:bodyPr/>
          <a:lstStyle/>
          <a:p>
            <a:fld id="{D953E1E6-7674-4730-B06B-6B00E73CC7FC}" type="slidenum">
              <a:rPr lang="en-US" smtClean="0"/>
              <a:t>17</a:t>
            </a:fld>
            <a:endParaRPr lang="en-US"/>
          </a:p>
        </p:txBody>
      </p:sp>
    </p:spTree>
    <p:extLst>
      <p:ext uri="{BB962C8B-B14F-4D97-AF65-F5344CB8AC3E}">
        <p14:creationId xmlns:p14="http://schemas.microsoft.com/office/powerpoint/2010/main" val="3763853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1132C-EBBC-0216-C437-409B93FCBD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A29296-71BA-6A6A-B949-9FAC59E759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1A0DA4-F857-5F70-3F4D-798ABE56FCCF}"/>
              </a:ext>
            </a:extLst>
          </p:cNvPr>
          <p:cNvSpPr>
            <a:spLocks noGrp="1"/>
          </p:cNvSpPr>
          <p:nvPr>
            <p:ph type="dt" sz="half" idx="10"/>
          </p:nvPr>
        </p:nvSpPr>
        <p:spPr/>
        <p:txBody>
          <a:bodyPr/>
          <a:lstStyle/>
          <a:p>
            <a:fld id="{4995F5F0-4957-4A02-81AB-D81F5363BC62}" type="datetimeFigureOut">
              <a:rPr lang="en-US" smtClean="0"/>
              <a:t>7/25/2024</a:t>
            </a:fld>
            <a:endParaRPr lang="en-US"/>
          </a:p>
        </p:txBody>
      </p:sp>
      <p:sp>
        <p:nvSpPr>
          <p:cNvPr id="5" name="Footer Placeholder 4">
            <a:extLst>
              <a:ext uri="{FF2B5EF4-FFF2-40B4-BE49-F238E27FC236}">
                <a16:creationId xmlns:a16="http://schemas.microsoft.com/office/drawing/2014/main" id="{233424AB-5326-7C2E-BAE5-290E6869C8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39334E-558C-EF79-01D7-11492FC9CCF7}"/>
              </a:ext>
            </a:extLst>
          </p:cNvPr>
          <p:cNvSpPr>
            <a:spLocks noGrp="1"/>
          </p:cNvSpPr>
          <p:nvPr>
            <p:ph type="sldNum" sz="quarter" idx="12"/>
          </p:nvPr>
        </p:nvSpPr>
        <p:spPr/>
        <p:txBody>
          <a:bodyPr/>
          <a:lstStyle/>
          <a:p>
            <a:fld id="{56FCF5D0-E315-418A-9055-194A23026F41}" type="slidenum">
              <a:rPr lang="en-US" smtClean="0"/>
              <a:t>‹#›</a:t>
            </a:fld>
            <a:endParaRPr lang="en-US"/>
          </a:p>
        </p:txBody>
      </p:sp>
    </p:spTree>
    <p:extLst>
      <p:ext uri="{BB962C8B-B14F-4D97-AF65-F5344CB8AC3E}">
        <p14:creationId xmlns:p14="http://schemas.microsoft.com/office/powerpoint/2010/main" val="3811414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388BE-32C6-759D-04E0-14841D810D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5DB365-B05D-100C-3DE6-8C4910FAA9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11FE26-EDE1-EB88-88CE-0B97B1CA079E}"/>
              </a:ext>
            </a:extLst>
          </p:cNvPr>
          <p:cNvSpPr>
            <a:spLocks noGrp="1"/>
          </p:cNvSpPr>
          <p:nvPr>
            <p:ph type="dt" sz="half" idx="10"/>
          </p:nvPr>
        </p:nvSpPr>
        <p:spPr/>
        <p:txBody>
          <a:bodyPr/>
          <a:lstStyle/>
          <a:p>
            <a:fld id="{4995F5F0-4957-4A02-81AB-D81F5363BC62}" type="datetimeFigureOut">
              <a:rPr lang="en-US" smtClean="0"/>
              <a:t>7/25/2024</a:t>
            </a:fld>
            <a:endParaRPr lang="en-US"/>
          </a:p>
        </p:txBody>
      </p:sp>
      <p:sp>
        <p:nvSpPr>
          <p:cNvPr id="5" name="Footer Placeholder 4">
            <a:extLst>
              <a:ext uri="{FF2B5EF4-FFF2-40B4-BE49-F238E27FC236}">
                <a16:creationId xmlns:a16="http://schemas.microsoft.com/office/drawing/2014/main" id="{E114DB9A-F12A-7B74-A5A8-7F4FC66345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CB7ED0-67FF-91F1-F652-CE178A730519}"/>
              </a:ext>
            </a:extLst>
          </p:cNvPr>
          <p:cNvSpPr>
            <a:spLocks noGrp="1"/>
          </p:cNvSpPr>
          <p:nvPr>
            <p:ph type="sldNum" sz="quarter" idx="12"/>
          </p:nvPr>
        </p:nvSpPr>
        <p:spPr/>
        <p:txBody>
          <a:bodyPr/>
          <a:lstStyle/>
          <a:p>
            <a:fld id="{56FCF5D0-E315-418A-9055-194A23026F41}" type="slidenum">
              <a:rPr lang="en-US" smtClean="0"/>
              <a:t>‹#›</a:t>
            </a:fld>
            <a:endParaRPr lang="en-US"/>
          </a:p>
        </p:txBody>
      </p:sp>
    </p:spTree>
    <p:extLst>
      <p:ext uri="{BB962C8B-B14F-4D97-AF65-F5344CB8AC3E}">
        <p14:creationId xmlns:p14="http://schemas.microsoft.com/office/powerpoint/2010/main" val="2597327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7B75B2-3DCB-9F3B-51EE-5598DE52DF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8CD24C-DD2B-A798-B987-BABF11ECA8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2E185A-4BB3-3715-683A-742AE8B43D53}"/>
              </a:ext>
            </a:extLst>
          </p:cNvPr>
          <p:cNvSpPr>
            <a:spLocks noGrp="1"/>
          </p:cNvSpPr>
          <p:nvPr>
            <p:ph type="dt" sz="half" idx="10"/>
          </p:nvPr>
        </p:nvSpPr>
        <p:spPr/>
        <p:txBody>
          <a:bodyPr/>
          <a:lstStyle/>
          <a:p>
            <a:fld id="{4995F5F0-4957-4A02-81AB-D81F5363BC62}" type="datetimeFigureOut">
              <a:rPr lang="en-US" smtClean="0"/>
              <a:t>7/25/2024</a:t>
            </a:fld>
            <a:endParaRPr lang="en-US"/>
          </a:p>
        </p:txBody>
      </p:sp>
      <p:sp>
        <p:nvSpPr>
          <p:cNvPr id="5" name="Footer Placeholder 4">
            <a:extLst>
              <a:ext uri="{FF2B5EF4-FFF2-40B4-BE49-F238E27FC236}">
                <a16:creationId xmlns:a16="http://schemas.microsoft.com/office/drawing/2014/main" id="{B597BF3F-5751-741C-DE29-59B62F916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BC274-FC1B-202A-E849-8A71BAE69C47}"/>
              </a:ext>
            </a:extLst>
          </p:cNvPr>
          <p:cNvSpPr>
            <a:spLocks noGrp="1"/>
          </p:cNvSpPr>
          <p:nvPr>
            <p:ph type="sldNum" sz="quarter" idx="12"/>
          </p:nvPr>
        </p:nvSpPr>
        <p:spPr/>
        <p:txBody>
          <a:bodyPr/>
          <a:lstStyle/>
          <a:p>
            <a:fld id="{56FCF5D0-E315-418A-9055-194A23026F41}" type="slidenum">
              <a:rPr lang="en-US" smtClean="0"/>
              <a:t>‹#›</a:t>
            </a:fld>
            <a:endParaRPr lang="en-US"/>
          </a:p>
        </p:txBody>
      </p:sp>
    </p:spTree>
    <p:extLst>
      <p:ext uri="{BB962C8B-B14F-4D97-AF65-F5344CB8AC3E}">
        <p14:creationId xmlns:p14="http://schemas.microsoft.com/office/powerpoint/2010/main" val="3151401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036-37F0-2923-30AD-7F0125F5F8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C91AF4-D59D-BAF3-C66C-D6A2DB2594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B98589-AFDB-57D3-1CD7-CC4451055D36}"/>
              </a:ext>
            </a:extLst>
          </p:cNvPr>
          <p:cNvSpPr>
            <a:spLocks noGrp="1"/>
          </p:cNvSpPr>
          <p:nvPr>
            <p:ph type="dt" sz="half" idx="10"/>
          </p:nvPr>
        </p:nvSpPr>
        <p:spPr/>
        <p:txBody>
          <a:bodyPr/>
          <a:lstStyle/>
          <a:p>
            <a:fld id="{4995F5F0-4957-4A02-81AB-D81F5363BC62}" type="datetimeFigureOut">
              <a:rPr lang="en-US" smtClean="0"/>
              <a:t>7/25/2024</a:t>
            </a:fld>
            <a:endParaRPr lang="en-US"/>
          </a:p>
        </p:txBody>
      </p:sp>
      <p:sp>
        <p:nvSpPr>
          <p:cNvPr id="5" name="Footer Placeholder 4">
            <a:extLst>
              <a:ext uri="{FF2B5EF4-FFF2-40B4-BE49-F238E27FC236}">
                <a16:creationId xmlns:a16="http://schemas.microsoft.com/office/drawing/2014/main" id="{B9151575-D00C-9079-E372-C0900330B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7BC4DA-0E4E-753D-0890-CA516617048E}"/>
              </a:ext>
            </a:extLst>
          </p:cNvPr>
          <p:cNvSpPr>
            <a:spLocks noGrp="1"/>
          </p:cNvSpPr>
          <p:nvPr>
            <p:ph type="sldNum" sz="quarter" idx="12"/>
          </p:nvPr>
        </p:nvSpPr>
        <p:spPr/>
        <p:txBody>
          <a:bodyPr/>
          <a:lstStyle/>
          <a:p>
            <a:fld id="{56FCF5D0-E315-418A-9055-194A23026F41}" type="slidenum">
              <a:rPr lang="en-US" smtClean="0"/>
              <a:t>‹#›</a:t>
            </a:fld>
            <a:endParaRPr lang="en-US"/>
          </a:p>
        </p:txBody>
      </p:sp>
    </p:spTree>
    <p:extLst>
      <p:ext uri="{BB962C8B-B14F-4D97-AF65-F5344CB8AC3E}">
        <p14:creationId xmlns:p14="http://schemas.microsoft.com/office/powerpoint/2010/main" val="3902682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D219-7298-FB5B-4D86-530FDA1C20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7D7AE6-5F71-1542-BD47-56ACED31C7D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C5CEAE-0612-8967-F398-A9DCF1E91CA6}"/>
              </a:ext>
            </a:extLst>
          </p:cNvPr>
          <p:cNvSpPr>
            <a:spLocks noGrp="1"/>
          </p:cNvSpPr>
          <p:nvPr>
            <p:ph type="dt" sz="half" idx="10"/>
          </p:nvPr>
        </p:nvSpPr>
        <p:spPr/>
        <p:txBody>
          <a:bodyPr/>
          <a:lstStyle/>
          <a:p>
            <a:fld id="{4995F5F0-4957-4A02-81AB-D81F5363BC62}" type="datetimeFigureOut">
              <a:rPr lang="en-US" smtClean="0"/>
              <a:t>7/25/2024</a:t>
            </a:fld>
            <a:endParaRPr lang="en-US"/>
          </a:p>
        </p:txBody>
      </p:sp>
      <p:sp>
        <p:nvSpPr>
          <p:cNvPr id="5" name="Footer Placeholder 4">
            <a:extLst>
              <a:ext uri="{FF2B5EF4-FFF2-40B4-BE49-F238E27FC236}">
                <a16:creationId xmlns:a16="http://schemas.microsoft.com/office/drawing/2014/main" id="{BC4A6735-1F62-05F5-A3D6-8141FD200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E73E56-28DB-46E9-8D4C-A36EE83E124D}"/>
              </a:ext>
            </a:extLst>
          </p:cNvPr>
          <p:cNvSpPr>
            <a:spLocks noGrp="1"/>
          </p:cNvSpPr>
          <p:nvPr>
            <p:ph type="sldNum" sz="quarter" idx="12"/>
          </p:nvPr>
        </p:nvSpPr>
        <p:spPr/>
        <p:txBody>
          <a:bodyPr/>
          <a:lstStyle/>
          <a:p>
            <a:fld id="{56FCF5D0-E315-418A-9055-194A23026F41}" type="slidenum">
              <a:rPr lang="en-US" smtClean="0"/>
              <a:t>‹#›</a:t>
            </a:fld>
            <a:endParaRPr lang="en-US"/>
          </a:p>
        </p:txBody>
      </p:sp>
    </p:spTree>
    <p:extLst>
      <p:ext uri="{BB962C8B-B14F-4D97-AF65-F5344CB8AC3E}">
        <p14:creationId xmlns:p14="http://schemas.microsoft.com/office/powerpoint/2010/main" val="4148708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1E399-09A7-7990-CCD4-BAA36A96D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12FED9-10A6-E263-9CEB-89B88E532B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E1132B-15D6-09B0-85F5-8995B3DA4A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1004A1-BCBB-1A60-C8AE-10884613C923}"/>
              </a:ext>
            </a:extLst>
          </p:cNvPr>
          <p:cNvSpPr>
            <a:spLocks noGrp="1"/>
          </p:cNvSpPr>
          <p:nvPr>
            <p:ph type="dt" sz="half" idx="10"/>
          </p:nvPr>
        </p:nvSpPr>
        <p:spPr/>
        <p:txBody>
          <a:bodyPr/>
          <a:lstStyle/>
          <a:p>
            <a:fld id="{4995F5F0-4957-4A02-81AB-D81F5363BC62}" type="datetimeFigureOut">
              <a:rPr lang="en-US" smtClean="0"/>
              <a:t>7/25/2024</a:t>
            </a:fld>
            <a:endParaRPr lang="en-US"/>
          </a:p>
        </p:txBody>
      </p:sp>
      <p:sp>
        <p:nvSpPr>
          <p:cNvPr id="6" name="Footer Placeholder 5">
            <a:extLst>
              <a:ext uri="{FF2B5EF4-FFF2-40B4-BE49-F238E27FC236}">
                <a16:creationId xmlns:a16="http://schemas.microsoft.com/office/drawing/2014/main" id="{EB6E5A8B-7E00-7198-F822-5F07EC7511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11C79D-D613-E2F4-4147-B35351255BCB}"/>
              </a:ext>
            </a:extLst>
          </p:cNvPr>
          <p:cNvSpPr>
            <a:spLocks noGrp="1"/>
          </p:cNvSpPr>
          <p:nvPr>
            <p:ph type="sldNum" sz="quarter" idx="12"/>
          </p:nvPr>
        </p:nvSpPr>
        <p:spPr/>
        <p:txBody>
          <a:bodyPr/>
          <a:lstStyle/>
          <a:p>
            <a:fld id="{56FCF5D0-E315-418A-9055-194A23026F41}" type="slidenum">
              <a:rPr lang="en-US" smtClean="0"/>
              <a:t>‹#›</a:t>
            </a:fld>
            <a:endParaRPr lang="en-US"/>
          </a:p>
        </p:txBody>
      </p:sp>
    </p:spTree>
    <p:extLst>
      <p:ext uri="{BB962C8B-B14F-4D97-AF65-F5344CB8AC3E}">
        <p14:creationId xmlns:p14="http://schemas.microsoft.com/office/powerpoint/2010/main" val="293972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9F9A-81F0-5644-4D07-E436C219A7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302900-E526-C871-1B7C-606FE217BF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A6D73F-D018-62EB-2978-2042BA1D2A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92B2A7-12FF-2632-136F-A358865E5D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B95015-6E8F-A615-6B7A-0BE1E9F24F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921A63-4FE7-4DA8-7799-EDAD91BFE4DA}"/>
              </a:ext>
            </a:extLst>
          </p:cNvPr>
          <p:cNvSpPr>
            <a:spLocks noGrp="1"/>
          </p:cNvSpPr>
          <p:nvPr>
            <p:ph type="dt" sz="half" idx="10"/>
          </p:nvPr>
        </p:nvSpPr>
        <p:spPr/>
        <p:txBody>
          <a:bodyPr/>
          <a:lstStyle/>
          <a:p>
            <a:fld id="{4995F5F0-4957-4A02-81AB-D81F5363BC62}" type="datetimeFigureOut">
              <a:rPr lang="en-US" smtClean="0"/>
              <a:t>7/25/2024</a:t>
            </a:fld>
            <a:endParaRPr lang="en-US"/>
          </a:p>
        </p:txBody>
      </p:sp>
      <p:sp>
        <p:nvSpPr>
          <p:cNvPr id="8" name="Footer Placeholder 7">
            <a:extLst>
              <a:ext uri="{FF2B5EF4-FFF2-40B4-BE49-F238E27FC236}">
                <a16:creationId xmlns:a16="http://schemas.microsoft.com/office/drawing/2014/main" id="{D88126EF-7985-6EAB-6005-209F2F1E4A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F368B8-4826-69DA-DD71-1B0AE2808CBC}"/>
              </a:ext>
            </a:extLst>
          </p:cNvPr>
          <p:cNvSpPr>
            <a:spLocks noGrp="1"/>
          </p:cNvSpPr>
          <p:nvPr>
            <p:ph type="sldNum" sz="quarter" idx="12"/>
          </p:nvPr>
        </p:nvSpPr>
        <p:spPr/>
        <p:txBody>
          <a:bodyPr/>
          <a:lstStyle/>
          <a:p>
            <a:fld id="{56FCF5D0-E315-418A-9055-194A23026F41}" type="slidenum">
              <a:rPr lang="en-US" smtClean="0"/>
              <a:t>‹#›</a:t>
            </a:fld>
            <a:endParaRPr lang="en-US"/>
          </a:p>
        </p:txBody>
      </p:sp>
    </p:spTree>
    <p:extLst>
      <p:ext uri="{BB962C8B-B14F-4D97-AF65-F5344CB8AC3E}">
        <p14:creationId xmlns:p14="http://schemas.microsoft.com/office/powerpoint/2010/main" val="1363339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D0EC-9391-8DE5-57B2-84F67FED77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C00912-E8BB-3284-08D3-D154A8088E76}"/>
              </a:ext>
            </a:extLst>
          </p:cNvPr>
          <p:cNvSpPr>
            <a:spLocks noGrp="1"/>
          </p:cNvSpPr>
          <p:nvPr>
            <p:ph type="dt" sz="half" idx="10"/>
          </p:nvPr>
        </p:nvSpPr>
        <p:spPr/>
        <p:txBody>
          <a:bodyPr/>
          <a:lstStyle/>
          <a:p>
            <a:fld id="{4995F5F0-4957-4A02-81AB-D81F5363BC62}" type="datetimeFigureOut">
              <a:rPr lang="en-US" smtClean="0"/>
              <a:t>7/25/2024</a:t>
            </a:fld>
            <a:endParaRPr lang="en-US"/>
          </a:p>
        </p:txBody>
      </p:sp>
      <p:sp>
        <p:nvSpPr>
          <p:cNvPr id="4" name="Footer Placeholder 3">
            <a:extLst>
              <a:ext uri="{FF2B5EF4-FFF2-40B4-BE49-F238E27FC236}">
                <a16:creationId xmlns:a16="http://schemas.microsoft.com/office/drawing/2014/main" id="{827D50D5-B9A3-D5E3-920E-7388ED6C6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7633F7-9E16-1951-8EF9-2E2C3317D0CB}"/>
              </a:ext>
            </a:extLst>
          </p:cNvPr>
          <p:cNvSpPr>
            <a:spLocks noGrp="1"/>
          </p:cNvSpPr>
          <p:nvPr>
            <p:ph type="sldNum" sz="quarter" idx="12"/>
          </p:nvPr>
        </p:nvSpPr>
        <p:spPr/>
        <p:txBody>
          <a:bodyPr/>
          <a:lstStyle/>
          <a:p>
            <a:fld id="{56FCF5D0-E315-418A-9055-194A23026F41}" type="slidenum">
              <a:rPr lang="en-US" smtClean="0"/>
              <a:t>‹#›</a:t>
            </a:fld>
            <a:endParaRPr lang="en-US"/>
          </a:p>
        </p:txBody>
      </p:sp>
    </p:spTree>
    <p:extLst>
      <p:ext uri="{BB962C8B-B14F-4D97-AF65-F5344CB8AC3E}">
        <p14:creationId xmlns:p14="http://schemas.microsoft.com/office/powerpoint/2010/main" val="3691013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D7435F-DD9A-76E6-03FB-EEE23E8148B0}"/>
              </a:ext>
            </a:extLst>
          </p:cNvPr>
          <p:cNvSpPr>
            <a:spLocks noGrp="1"/>
          </p:cNvSpPr>
          <p:nvPr>
            <p:ph type="dt" sz="half" idx="10"/>
          </p:nvPr>
        </p:nvSpPr>
        <p:spPr/>
        <p:txBody>
          <a:bodyPr/>
          <a:lstStyle/>
          <a:p>
            <a:fld id="{4995F5F0-4957-4A02-81AB-D81F5363BC62}" type="datetimeFigureOut">
              <a:rPr lang="en-US" smtClean="0"/>
              <a:t>7/25/2024</a:t>
            </a:fld>
            <a:endParaRPr lang="en-US"/>
          </a:p>
        </p:txBody>
      </p:sp>
      <p:sp>
        <p:nvSpPr>
          <p:cNvPr id="3" name="Footer Placeholder 2">
            <a:extLst>
              <a:ext uri="{FF2B5EF4-FFF2-40B4-BE49-F238E27FC236}">
                <a16:creationId xmlns:a16="http://schemas.microsoft.com/office/drawing/2014/main" id="{867A4B10-1484-4B3B-67E4-8EB0E5C5A4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67676F-69AF-2727-142D-5CF79F1B986F}"/>
              </a:ext>
            </a:extLst>
          </p:cNvPr>
          <p:cNvSpPr>
            <a:spLocks noGrp="1"/>
          </p:cNvSpPr>
          <p:nvPr>
            <p:ph type="sldNum" sz="quarter" idx="12"/>
          </p:nvPr>
        </p:nvSpPr>
        <p:spPr/>
        <p:txBody>
          <a:bodyPr/>
          <a:lstStyle/>
          <a:p>
            <a:fld id="{56FCF5D0-E315-418A-9055-194A23026F41}" type="slidenum">
              <a:rPr lang="en-US" smtClean="0"/>
              <a:t>‹#›</a:t>
            </a:fld>
            <a:endParaRPr lang="en-US"/>
          </a:p>
        </p:txBody>
      </p:sp>
    </p:spTree>
    <p:extLst>
      <p:ext uri="{BB962C8B-B14F-4D97-AF65-F5344CB8AC3E}">
        <p14:creationId xmlns:p14="http://schemas.microsoft.com/office/powerpoint/2010/main" val="1421261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7D9BD-8371-FBDB-9B00-EB1DCCC0D9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CB884A-E090-C772-FB77-FCCB47EF73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D50F69-B0F6-15B9-8601-66FB42A990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9E1F03-4D7A-3BA3-5ABD-D037D594D164}"/>
              </a:ext>
            </a:extLst>
          </p:cNvPr>
          <p:cNvSpPr>
            <a:spLocks noGrp="1"/>
          </p:cNvSpPr>
          <p:nvPr>
            <p:ph type="dt" sz="half" idx="10"/>
          </p:nvPr>
        </p:nvSpPr>
        <p:spPr/>
        <p:txBody>
          <a:bodyPr/>
          <a:lstStyle/>
          <a:p>
            <a:fld id="{4995F5F0-4957-4A02-81AB-D81F5363BC62}" type="datetimeFigureOut">
              <a:rPr lang="en-US" smtClean="0"/>
              <a:t>7/25/2024</a:t>
            </a:fld>
            <a:endParaRPr lang="en-US"/>
          </a:p>
        </p:txBody>
      </p:sp>
      <p:sp>
        <p:nvSpPr>
          <p:cNvPr id="6" name="Footer Placeholder 5">
            <a:extLst>
              <a:ext uri="{FF2B5EF4-FFF2-40B4-BE49-F238E27FC236}">
                <a16:creationId xmlns:a16="http://schemas.microsoft.com/office/drawing/2014/main" id="{BE8E8A54-091B-E695-E0C7-A03DBC5385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20FA5F-F873-8FDD-6AD3-502EBBC1CF39}"/>
              </a:ext>
            </a:extLst>
          </p:cNvPr>
          <p:cNvSpPr>
            <a:spLocks noGrp="1"/>
          </p:cNvSpPr>
          <p:nvPr>
            <p:ph type="sldNum" sz="quarter" idx="12"/>
          </p:nvPr>
        </p:nvSpPr>
        <p:spPr/>
        <p:txBody>
          <a:bodyPr/>
          <a:lstStyle/>
          <a:p>
            <a:fld id="{56FCF5D0-E315-418A-9055-194A23026F41}" type="slidenum">
              <a:rPr lang="en-US" smtClean="0"/>
              <a:t>‹#›</a:t>
            </a:fld>
            <a:endParaRPr lang="en-US"/>
          </a:p>
        </p:txBody>
      </p:sp>
    </p:spTree>
    <p:extLst>
      <p:ext uri="{BB962C8B-B14F-4D97-AF65-F5344CB8AC3E}">
        <p14:creationId xmlns:p14="http://schemas.microsoft.com/office/powerpoint/2010/main" val="2085684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135E9-C801-2541-6CD4-89226AA6CD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FB1FA7-D20A-D2BB-651A-05BFEBC01B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5BAD5-54AD-D27D-AC1D-8E936B1855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9CA3E6-EA4B-B891-B0FE-18E120379287}"/>
              </a:ext>
            </a:extLst>
          </p:cNvPr>
          <p:cNvSpPr>
            <a:spLocks noGrp="1"/>
          </p:cNvSpPr>
          <p:nvPr>
            <p:ph type="dt" sz="half" idx="10"/>
          </p:nvPr>
        </p:nvSpPr>
        <p:spPr/>
        <p:txBody>
          <a:bodyPr/>
          <a:lstStyle/>
          <a:p>
            <a:fld id="{4995F5F0-4957-4A02-81AB-D81F5363BC62}" type="datetimeFigureOut">
              <a:rPr lang="en-US" smtClean="0"/>
              <a:t>7/25/2024</a:t>
            </a:fld>
            <a:endParaRPr lang="en-US"/>
          </a:p>
        </p:txBody>
      </p:sp>
      <p:sp>
        <p:nvSpPr>
          <p:cNvPr id="6" name="Footer Placeholder 5">
            <a:extLst>
              <a:ext uri="{FF2B5EF4-FFF2-40B4-BE49-F238E27FC236}">
                <a16:creationId xmlns:a16="http://schemas.microsoft.com/office/drawing/2014/main" id="{2440D37D-ACB8-25D9-4EC1-CD116E382E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C420A-ED59-0EDD-BABC-B47F7A5DCBE2}"/>
              </a:ext>
            </a:extLst>
          </p:cNvPr>
          <p:cNvSpPr>
            <a:spLocks noGrp="1"/>
          </p:cNvSpPr>
          <p:nvPr>
            <p:ph type="sldNum" sz="quarter" idx="12"/>
          </p:nvPr>
        </p:nvSpPr>
        <p:spPr/>
        <p:txBody>
          <a:bodyPr/>
          <a:lstStyle/>
          <a:p>
            <a:fld id="{56FCF5D0-E315-418A-9055-194A23026F41}" type="slidenum">
              <a:rPr lang="en-US" smtClean="0"/>
              <a:t>‹#›</a:t>
            </a:fld>
            <a:endParaRPr lang="en-US"/>
          </a:p>
        </p:txBody>
      </p:sp>
    </p:spTree>
    <p:extLst>
      <p:ext uri="{BB962C8B-B14F-4D97-AF65-F5344CB8AC3E}">
        <p14:creationId xmlns:p14="http://schemas.microsoft.com/office/powerpoint/2010/main" val="2337629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9B9A10-6063-7D02-A276-D20A992195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C60BDF-C7C1-8809-4C2B-8944C9E31D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DD6A37-B2D5-16EB-E08A-5C37668A25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95F5F0-4957-4A02-81AB-D81F5363BC62}" type="datetimeFigureOut">
              <a:rPr lang="en-US" smtClean="0"/>
              <a:t>7/25/2024</a:t>
            </a:fld>
            <a:endParaRPr lang="en-US"/>
          </a:p>
        </p:txBody>
      </p:sp>
      <p:sp>
        <p:nvSpPr>
          <p:cNvPr id="5" name="Footer Placeholder 4">
            <a:extLst>
              <a:ext uri="{FF2B5EF4-FFF2-40B4-BE49-F238E27FC236}">
                <a16:creationId xmlns:a16="http://schemas.microsoft.com/office/drawing/2014/main" id="{92E6A66D-4107-A648-D24C-63FEE3ABCA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1D98900-0D5E-1FF2-513F-824051E32D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6FCF5D0-E315-418A-9055-194A23026F41}" type="slidenum">
              <a:rPr lang="en-US" smtClean="0"/>
              <a:t>‹#›</a:t>
            </a:fld>
            <a:endParaRPr lang="en-US"/>
          </a:p>
        </p:txBody>
      </p:sp>
    </p:spTree>
    <p:extLst>
      <p:ext uri="{BB962C8B-B14F-4D97-AF65-F5344CB8AC3E}">
        <p14:creationId xmlns:p14="http://schemas.microsoft.com/office/powerpoint/2010/main" val="990944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FF690-0057-9053-2AFE-00291348836C}"/>
              </a:ext>
            </a:extLst>
          </p:cNvPr>
          <p:cNvSpPr>
            <a:spLocks noGrp="1"/>
          </p:cNvSpPr>
          <p:nvPr>
            <p:ph type="ctrTitle"/>
          </p:nvPr>
        </p:nvSpPr>
        <p:spPr/>
        <p:txBody>
          <a:bodyPr>
            <a:normAutofit fontScale="90000"/>
          </a:bodyPr>
          <a:lstStyle/>
          <a:p>
            <a:r>
              <a:rPr lang="en-US" dirty="0"/>
              <a:t>Machine Learning for Hypersonic Laminar-to-Turbulent Transition </a:t>
            </a:r>
          </a:p>
        </p:txBody>
      </p:sp>
      <p:sp>
        <p:nvSpPr>
          <p:cNvPr id="3" name="Subtitle 2">
            <a:extLst>
              <a:ext uri="{FF2B5EF4-FFF2-40B4-BE49-F238E27FC236}">
                <a16:creationId xmlns:a16="http://schemas.microsoft.com/office/drawing/2014/main" id="{4FDBF4F2-AC8F-45AE-B25D-EC3BCB7E7174}"/>
              </a:ext>
            </a:extLst>
          </p:cNvPr>
          <p:cNvSpPr>
            <a:spLocks noGrp="1"/>
          </p:cNvSpPr>
          <p:nvPr>
            <p:ph type="subTitle" idx="1"/>
          </p:nvPr>
        </p:nvSpPr>
        <p:spPr/>
        <p:txBody>
          <a:bodyPr/>
          <a:lstStyle/>
          <a:p>
            <a:r>
              <a:rPr lang="en-US" dirty="0"/>
              <a:t>Fouad Ayoub</a:t>
            </a:r>
          </a:p>
          <a:p>
            <a:r>
              <a:rPr lang="en-US" dirty="0"/>
              <a:t>Advisor: Dr. Christoph Brehm</a:t>
            </a:r>
          </a:p>
        </p:txBody>
      </p:sp>
    </p:spTree>
    <p:extLst>
      <p:ext uri="{BB962C8B-B14F-4D97-AF65-F5344CB8AC3E}">
        <p14:creationId xmlns:p14="http://schemas.microsoft.com/office/powerpoint/2010/main" val="3142321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E6B9EE-D238-F359-422E-F3AF32A52A7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9912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D14EBD-B3A3-3F41-CE39-A89FD43F0E9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0404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86F06-74A7-953C-C225-A7EBF35884B8}"/>
              </a:ext>
            </a:extLst>
          </p:cNvPr>
          <p:cNvSpPr>
            <a:spLocks noGrp="1"/>
          </p:cNvSpPr>
          <p:nvPr>
            <p:ph type="title"/>
          </p:nvPr>
        </p:nvSpPr>
        <p:spPr/>
        <p:txBody>
          <a:bodyPr/>
          <a:lstStyle/>
          <a:p>
            <a:r>
              <a:rPr lang="en-US" dirty="0"/>
              <a:t>Governing Equations</a:t>
            </a:r>
          </a:p>
        </p:txBody>
      </p:sp>
      <p:sp>
        <p:nvSpPr>
          <p:cNvPr id="3" name="Text Placeholder 2">
            <a:extLst>
              <a:ext uri="{FF2B5EF4-FFF2-40B4-BE49-F238E27FC236}">
                <a16:creationId xmlns:a16="http://schemas.microsoft.com/office/drawing/2014/main" id="{D18D619A-E93B-8F09-4150-825AB566DB22}"/>
              </a:ext>
            </a:extLst>
          </p:cNvPr>
          <p:cNvSpPr>
            <a:spLocks noGrp="1"/>
          </p:cNvSpPr>
          <p:nvPr>
            <p:ph type="body" idx="1"/>
          </p:nvPr>
        </p:nvSpPr>
        <p:spPr/>
        <p:txBody>
          <a:bodyPr/>
          <a:lstStyle/>
          <a:p>
            <a:r>
              <a:rPr lang="en-US" dirty="0"/>
              <a:t>Deriving quasi-parallel linear stability theory</a:t>
            </a:r>
          </a:p>
        </p:txBody>
      </p:sp>
    </p:spTree>
    <p:extLst>
      <p:ext uri="{BB962C8B-B14F-4D97-AF65-F5344CB8AC3E}">
        <p14:creationId xmlns:p14="http://schemas.microsoft.com/office/powerpoint/2010/main" val="2230198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5AD7-1A0F-9DB6-2D1D-E167D38B23D4}"/>
              </a:ext>
            </a:extLst>
          </p:cNvPr>
          <p:cNvSpPr>
            <a:spLocks noGrp="1"/>
          </p:cNvSpPr>
          <p:nvPr>
            <p:ph type="title"/>
          </p:nvPr>
        </p:nvSpPr>
        <p:spPr/>
        <p:txBody>
          <a:bodyPr/>
          <a:lstStyle/>
          <a:p>
            <a:r>
              <a:rPr lang="en-US" dirty="0"/>
              <a:t>Governing Equations</a:t>
            </a:r>
          </a:p>
        </p:txBody>
      </p:sp>
      <p:pic>
        <p:nvPicPr>
          <p:cNvPr id="8" name="Picture 7">
            <a:extLst>
              <a:ext uri="{FF2B5EF4-FFF2-40B4-BE49-F238E27FC236}">
                <a16:creationId xmlns:a16="http://schemas.microsoft.com/office/drawing/2014/main" id="{DC03437B-0546-11B7-BFC7-A4D5157EEE34}"/>
              </a:ext>
            </a:extLst>
          </p:cNvPr>
          <p:cNvPicPr>
            <a:picLocks noChangeAspect="1"/>
          </p:cNvPicPr>
          <p:nvPr/>
        </p:nvPicPr>
        <p:blipFill>
          <a:blip r:embed="rId3"/>
          <a:stretch>
            <a:fillRect/>
          </a:stretch>
        </p:blipFill>
        <p:spPr>
          <a:xfrm>
            <a:off x="838200" y="1690688"/>
            <a:ext cx="3904548" cy="2557462"/>
          </a:xfrm>
          <a:prstGeom prst="rect">
            <a:avLst/>
          </a:prstGeom>
        </p:spPr>
      </p:pic>
    </p:spTree>
    <p:extLst>
      <p:ext uri="{BB962C8B-B14F-4D97-AF65-F5344CB8AC3E}">
        <p14:creationId xmlns:p14="http://schemas.microsoft.com/office/powerpoint/2010/main" val="1057646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5AD7-1A0F-9DB6-2D1D-E167D38B23D4}"/>
              </a:ext>
            </a:extLst>
          </p:cNvPr>
          <p:cNvSpPr>
            <a:spLocks noGrp="1"/>
          </p:cNvSpPr>
          <p:nvPr>
            <p:ph type="title"/>
          </p:nvPr>
        </p:nvSpPr>
        <p:spPr/>
        <p:txBody>
          <a:bodyPr/>
          <a:lstStyle/>
          <a:p>
            <a:r>
              <a:rPr lang="en-US" dirty="0"/>
              <a:t>Governing Equations</a:t>
            </a:r>
          </a:p>
        </p:txBody>
      </p:sp>
      <p:pic>
        <p:nvPicPr>
          <p:cNvPr id="7" name="Picture 6">
            <a:extLst>
              <a:ext uri="{FF2B5EF4-FFF2-40B4-BE49-F238E27FC236}">
                <a16:creationId xmlns:a16="http://schemas.microsoft.com/office/drawing/2014/main" id="{C95198B7-B23B-43BD-BA4E-9E7F3C6FF0DE}"/>
              </a:ext>
            </a:extLst>
          </p:cNvPr>
          <p:cNvPicPr>
            <a:picLocks noChangeAspect="1"/>
          </p:cNvPicPr>
          <p:nvPr/>
        </p:nvPicPr>
        <p:blipFill>
          <a:blip r:embed="rId3"/>
          <a:stretch>
            <a:fillRect/>
          </a:stretch>
        </p:blipFill>
        <p:spPr>
          <a:xfrm>
            <a:off x="838200" y="1690688"/>
            <a:ext cx="3904548" cy="2557462"/>
          </a:xfrm>
          <a:prstGeom prst="rect">
            <a:avLst/>
          </a:prstGeom>
        </p:spPr>
      </p:pic>
      <p:pic>
        <p:nvPicPr>
          <p:cNvPr id="8" name="Picture 7">
            <a:extLst>
              <a:ext uri="{FF2B5EF4-FFF2-40B4-BE49-F238E27FC236}">
                <a16:creationId xmlns:a16="http://schemas.microsoft.com/office/drawing/2014/main" id="{C36D5625-9027-06E5-9E1A-8D33EC6BCA8E}"/>
              </a:ext>
            </a:extLst>
          </p:cNvPr>
          <p:cNvPicPr>
            <a:picLocks noChangeAspect="1"/>
          </p:cNvPicPr>
          <p:nvPr/>
        </p:nvPicPr>
        <p:blipFill>
          <a:blip r:embed="rId4"/>
          <a:stretch>
            <a:fillRect/>
          </a:stretch>
        </p:blipFill>
        <p:spPr>
          <a:xfrm>
            <a:off x="5707171" y="1419226"/>
            <a:ext cx="6218171" cy="1561174"/>
          </a:xfrm>
          <a:prstGeom prst="rect">
            <a:avLst/>
          </a:prstGeom>
        </p:spPr>
      </p:pic>
    </p:spTree>
    <p:extLst>
      <p:ext uri="{BB962C8B-B14F-4D97-AF65-F5344CB8AC3E}">
        <p14:creationId xmlns:p14="http://schemas.microsoft.com/office/powerpoint/2010/main" val="121638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5AD7-1A0F-9DB6-2D1D-E167D38B23D4}"/>
              </a:ext>
            </a:extLst>
          </p:cNvPr>
          <p:cNvSpPr>
            <a:spLocks noGrp="1"/>
          </p:cNvSpPr>
          <p:nvPr>
            <p:ph type="title"/>
          </p:nvPr>
        </p:nvSpPr>
        <p:spPr/>
        <p:txBody>
          <a:bodyPr/>
          <a:lstStyle/>
          <a:p>
            <a:r>
              <a:rPr lang="en-US" dirty="0"/>
              <a:t>Governing Equations</a:t>
            </a:r>
          </a:p>
        </p:txBody>
      </p:sp>
      <p:pic>
        <p:nvPicPr>
          <p:cNvPr id="12" name="Picture 11">
            <a:extLst>
              <a:ext uri="{FF2B5EF4-FFF2-40B4-BE49-F238E27FC236}">
                <a16:creationId xmlns:a16="http://schemas.microsoft.com/office/drawing/2014/main" id="{1A676C10-2374-AB4B-5C32-AFC94287FBBE}"/>
              </a:ext>
            </a:extLst>
          </p:cNvPr>
          <p:cNvPicPr>
            <a:picLocks noChangeAspect="1"/>
          </p:cNvPicPr>
          <p:nvPr/>
        </p:nvPicPr>
        <p:blipFill>
          <a:blip r:embed="rId3"/>
          <a:stretch>
            <a:fillRect/>
          </a:stretch>
        </p:blipFill>
        <p:spPr>
          <a:xfrm>
            <a:off x="838200" y="1690688"/>
            <a:ext cx="3904548" cy="2557462"/>
          </a:xfrm>
          <a:prstGeom prst="rect">
            <a:avLst/>
          </a:prstGeom>
        </p:spPr>
      </p:pic>
      <p:pic>
        <p:nvPicPr>
          <p:cNvPr id="19" name="Picture 18">
            <a:extLst>
              <a:ext uri="{FF2B5EF4-FFF2-40B4-BE49-F238E27FC236}">
                <a16:creationId xmlns:a16="http://schemas.microsoft.com/office/drawing/2014/main" id="{DA0994EA-FEA4-2ADE-937F-E3C1CA4CA357}"/>
              </a:ext>
            </a:extLst>
          </p:cNvPr>
          <p:cNvPicPr>
            <a:picLocks noChangeAspect="1"/>
          </p:cNvPicPr>
          <p:nvPr/>
        </p:nvPicPr>
        <p:blipFill>
          <a:blip r:embed="rId4"/>
          <a:stretch>
            <a:fillRect/>
          </a:stretch>
        </p:blipFill>
        <p:spPr>
          <a:xfrm>
            <a:off x="5707171" y="1419226"/>
            <a:ext cx="6218171" cy="1561174"/>
          </a:xfrm>
          <a:prstGeom prst="rect">
            <a:avLst/>
          </a:prstGeom>
        </p:spPr>
      </p:pic>
      <p:pic>
        <p:nvPicPr>
          <p:cNvPr id="20" name="Picture 19">
            <a:extLst>
              <a:ext uri="{FF2B5EF4-FFF2-40B4-BE49-F238E27FC236}">
                <a16:creationId xmlns:a16="http://schemas.microsoft.com/office/drawing/2014/main" id="{007906DB-07CF-CCAB-5918-3EEF291D217A}"/>
              </a:ext>
            </a:extLst>
          </p:cNvPr>
          <p:cNvPicPr>
            <a:picLocks noChangeAspect="1"/>
          </p:cNvPicPr>
          <p:nvPr/>
        </p:nvPicPr>
        <p:blipFill>
          <a:blip r:embed="rId5"/>
          <a:stretch>
            <a:fillRect/>
          </a:stretch>
        </p:blipFill>
        <p:spPr>
          <a:xfrm>
            <a:off x="7115175" y="3174198"/>
            <a:ext cx="3057617" cy="509603"/>
          </a:xfrm>
          <a:prstGeom prst="rect">
            <a:avLst/>
          </a:prstGeom>
        </p:spPr>
      </p:pic>
      <p:pic>
        <p:nvPicPr>
          <p:cNvPr id="21" name="Picture 20">
            <a:extLst>
              <a:ext uri="{FF2B5EF4-FFF2-40B4-BE49-F238E27FC236}">
                <a16:creationId xmlns:a16="http://schemas.microsoft.com/office/drawing/2014/main" id="{A5660CCE-A722-8A6D-74A2-0025D7F6D6A3}"/>
              </a:ext>
            </a:extLst>
          </p:cNvPr>
          <p:cNvPicPr>
            <a:picLocks noChangeAspect="1"/>
          </p:cNvPicPr>
          <p:nvPr/>
        </p:nvPicPr>
        <p:blipFill>
          <a:blip r:embed="rId6"/>
          <a:stretch>
            <a:fillRect/>
          </a:stretch>
        </p:blipFill>
        <p:spPr>
          <a:xfrm>
            <a:off x="8058397" y="3738547"/>
            <a:ext cx="1513789" cy="605515"/>
          </a:xfrm>
          <a:prstGeom prst="rect">
            <a:avLst/>
          </a:prstGeom>
        </p:spPr>
      </p:pic>
      <p:pic>
        <p:nvPicPr>
          <p:cNvPr id="22" name="Picture 21">
            <a:extLst>
              <a:ext uri="{FF2B5EF4-FFF2-40B4-BE49-F238E27FC236}">
                <a16:creationId xmlns:a16="http://schemas.microsoft.com/office/drawing/2014/main" id="{3867D388-B3DD-711E-3F7D-36825CA9C23E}"/>
              </a:ext>
            </a:extLst>
          </p:cNvPr>
          <p:cNvPicPr>
            <a:picLocks noChangeAspect="1"/>
          </p:cNvPicPr>
          <p:nvPr/>
        </p:nvPicPr>
        <p:blipFill>
          <a:blip r:embed="rId7"/>
          <a:stretch>
            <a:fillRect/>
          </a:stretch>
        </p:blipFill>
        <p:spPr>
          <a:xfrm>
            <a:off x="8236619" y="4355250"/>
            <a:ext cx="1043729" cy="404895"/>
          </a:xfrm>
          <a:prstGeom prst="rect">
            <a:avLst/>
          </a:prstGeom>
        </p:spPr>
      </p:pic>
    </p:spTree>
    <p:extLst>
      <p:ext uri="{BB962C8B-B14F-4D97-AF65-F5344CB8AC3E}">
        <p14:creationId xmlns:p14="http://schemas.microsoft.com/office/powerpoint/2010/main" val="3490384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5AD7-1A0F-9DB6-2D1D-E167D38B23D4}"/>
              </a:ext>
            </a:extLst>
          </p:cNvPr>
          <p:cNvSpPr>
            <a:spLocks noGrp="1"/>
          </p:cNvSpPr>
          <p:nvPr>
            <p:ph type="title"/>
          </p:nvPr>
        </p:nvSpPr>
        <p:spPr/>
        <p:txBody>
          <a:bodyPr/>
          <a:lstStyle/>
          <a:p>
            <a:r>
              <a:rPr lang="en-US" dirty="0"/>
              <a:t>Governing Equations</a:t>
            </a:r>
          </a:p>
        </p:txBody>
      </p:sp>
      <p:pic>
        <p:nvPicPr>
          <p:cNvPr id="7" name="Picture 6">
            <a:extLst>
              <a:ext uri="{FF2B5EF4-FFF2-40B4-BE49-F238E27FC236}">
                <a16:creationId xmlns:a16="http://schemas.microsoft.com/office/drawing/2014/main" id="{34BE834E-1CC7-B151-EF2E-1BAC9FED45E9}"/>
              </a:ext>
            </a:extLst>
          </p:cNvPr>
          <p:cNvPicPr>
            <a:picLocks noChangeAspect="1"/>
          </p:cNvPicPr>
          <p:nvPr/>
        </p:nvPicPr>
        <p:blipFill>
          <a:blip r:embed="rId3"/>
          <a:stretch>
            <a:fillRect/>
          </a:stretch>
        </p:blipFill>
        <p:spPr>
          <a:xfrm>
            <a:off x="5707171" y="1419226"/>
            <a:ext cx="6218171" cy="1561174"/>
          </a:xfrm>
          <a:prstGeom prst="rect">
            <a:avLst/>
          </a:prstGeom>
        </p:spPr>
      </p:pic>
      <p:pic>
        <p:nvPicPr>
          <p:cNvPr id="9" name="Picture 8">
            <a:extLst>
              <a:ext uri="{FF2B5EF4-FFF2-40B4-BE49-F238E27FC236}">
                <a16:creationId xmlns:a16="http://schemas.microsoft.com/office/drawing/2014/main" id="{0A7C7A76-77F8-B524-09B7-7BAD108C03EE}"/>
              </a:ext>
            </a:extLst>
          </p:cNvPr>
          <p:cNvPicPr>
            <a:picLocks noChangeAspect="1"/>
          </p:cNvPicPr>
          <p:nvPr/>
        </p:nvPicPr>
        <p:blipFill>
          <a:blip r:embed="rId4"/>
          <a:stretch>
            <a:fillRect/>
          </a:stretch>
        </p:blipFill>
        <p:spPr>
          <a:xfrm>
            <a:off x="838200" y="1690688"/>
            <a:ext cx="3904548" cy="2557462"/>
          </a:xfrm>
          <a:prstGeom prst="rect">
            <a:avLst/>
          </a:prstGeom>
        </p:spPr>
      </p:pic>
      <p:pic>
        <p:nvPicPr>
          <p:cNvPr id="11" name="Picture 10">
            <a:extLst>
              <a:ext uri="{FF2B5EF4-FFF2-40B4-BE49-F238E27FC236}">
                <a16:creationId xmlns:a16="http://schemas.microsoft.com/office/drawing/2014/main" id="{D6A5F0C4-1B00-1655-AFFA-35C0B8E11544}"/>
              </a:ext>
            </a:extLst>
          </p:cNvPr>
          <p:cNvPicPr>
            <a:picLocks noChangeAspect="1"/>
          </p:cNvPicPr>
          <p:nvPr/>
        </p:nvPicPr>
        <p:blipFill>
          <a:blip r:embed="rId5"/>
          <a:stretch>
            <a:fillRect/>
          </a:stretch>
        </p:blipFill>
        <p:spPr>
          <a:xfrm>
            <a:off x="7115175" y="3174198"/>
            <a:ext cx="3057617" cy="509603"/>
          </a:xfrm>
          <a:prstGeom prst="rect">
            <a:avLst/>
          </a:prstGeom>
        </p:spPr>
      </p:pic>
      <p:pic>
        <p:nvPicPr>
          <p:cNvPr id="13" name="Picture 12">
            <a:extLst>
              <a:ext uri="{FF2B5EF4-FFF2-40B4-BE49-F238E27FC236}">
                <a16:creationId xmlns:a16="http://schemas.microsoft.com/office/drawing/2014/main" id="{8D925464-EFC3-29EB-AE22-4BD2BD010ADF}"/>
              </a:ext>
            </a:extLst>
          </p:cNvPr>
          <p:cNvPicPr>
            <a:picLocks noChangeAspect="1"/>
          </p:cNvPicPr>
          <p:nvPr/>
        </p:nvPicPr>
        <p:blipFill>
          <a:blip r:embed="rId6"/>
          <a:stretch>
            <a:fillRect/>
          </a:stretch>
        </p:blipFill>
        <p:spPr>
          <a:xfrm>
            <a:off x="8058397" y="3738547"/>
            <a:ext cx="1513789" cy="605515"/>
          </a:xfrm>
          <a:prstGeom prst="rect">
            <a:avLst/>
          </a:prstGeom>
        </p:spPr>
      </p:pic>
      <p:pic>
        <p:nvPicPr>
          <p:cNvPr id="14" name="Picture 13">
            <a:extLst>
              <a:ext uri="{FF2B5EF4-FFF2-40B4-BE49-F238E27FC236}">
                <a16:creationId xmlns:a16="http://schemas.microsoft.com/office/drawing/2014/main" id="{10EC6069-966B-1E9A-B99D-3E308ADA6BF7}"/>
              </a:ext>
            </a:extLst>
          </p:cNvPr>
          <p:cNvPicPr>
            <a:picLocks noChangeAspect="1"/>
          </p:cNvPicPr>
          <p:nvPr/>
        </p:nvPicPr>
        <p:blipFill>
          <a:blip r:embed="rId7"/>
          <a:stretch>
            <a:fillRect/>
          </a:stretch>
        </p:blipFill>
        <p:spPr>
          <a:xfrm>
            <a:off x="8236619" y="4355250"/>
            <a:ext cx="1043729" cy="404895"/>
          </a:xfrm>
          <a:prstGeom prst="rect">
            <a:avLst/>
          </a:prstGeom>
        </p:spPr>
      </p:pic>
      <p:pic>
        <p:nvPicPr>
          <p:cNvPr id="16" name="Picture 15">
            <a:extLst>
              <a:ext uri="{FF2B5EF4-FFF2-40B4-BE49-F238E27FC236}">
                <a16:creationId xmlns:a16="http://schemas.microsoft.com/office/drawing/2014/main" id="{44026594-533B-0D4A-C718-8BFC4CC2B5B2}"/>
              </a:ext>
            </a:extLst>
          </p:cNvPr>
          <p:cNvPicPr>
            <a:picLocks noChangeAspect="1"/>
          </p:cNvPicPr>
          <p:nvPr/>
        </p:nvPicPr>
        <p:blipFill>
          <a:blip r:embed="rId8"/>
          <a:stretch>
            <a:fillRect/>
          </a:stretch>
        </p:blipFill>
        <p:spPr>
          <a:xfrm>
            <a:off x="7410350" y="4847533"/>
            <a:ext cx="1441224" cy="515046"/>
          </a:xfrm>
          <a:prstGeom prst="rect">
            <a:avLst/>
          </a:prstGeom>
        </p:spPr>
      </p:pic>
      <p:pic>
        <p:nvPicPr>
          <p:cNvPr id="18" name="Picture 17">
            <a:extLst>
              <a:ext uri="{FF2B5EF4-FFF2-40B4-BE49-F238E27FC236}">
                <a16:creationId xmlns:a16="http://schemas.microsoft.com/office/drawing/2014/main" id="{11991D5A-9184-A1F4-0CAF-E2F791C9C37E}"/>
              </a:ext>
            </a:extLst>
          </p:cNvPr>
          <p:cNvPicPr>
            <a:picLocks noChangeAspect="1"/>
          </p:cNvPicPr>
          <p:nvPr/>
        </p:nvPicPr>
        <p:blipFill>
          <a:blip r:embed="rId9"/>
          <a:stretch>
            <a:fillRect/>
          </a:stretch>
        </p:blipFill>
        <p:spPr>
          <a:xfrm>
            <a:off x="8851574" y="4903059"/>
            <a:ext cx="1441224" cy="459520"/>
          </a:xfrm>
          <a:prstGeom prst="rect">
            <a:avLst/>
          </a:prstGeom>
        </p:spPr>
      </p:pic>
    </p:spTree>
    <p:extLst>
      <p:ext uri="{BB962C8B-B14F-4D97-AF65-F5344CB8AC3E}">
        <p14:creationId xmlns:p14="http://schemas.microsoft.com/office/powerpoint/2010/main" val="2511195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5AD7-1A0F-9DB6-2D1D-E167D38B23D4}"/>
              </a:ext>
            </a:extLst>
          </p:cNvPr>
          <p:cNvSpPr>
            <a:spLocks noGrp="1"/>
          </p:cNvSpPr>
          <p:nvPr>
            <p:ph type="title"/>
          </p:nvPr>
        </p:nvSpPr>
        <p:spPr/>
        <p:txBody>
          <a:bodyPr/>
          <a:lstStyle/>
          <a:p>
            <a:r>
              <a:rPr lang="en-US" dirty="0"/>
              <a:t>Governing Equations</a:t>
            </a:r>
          </a:p>
        </p:txBody>
      </p:sp>
      <p:pic>
        <p:nvPicPr>
          <p:cNvPr id="7" name="Picture 6">
            <a:extLst>
              <a:ext uri="{FF2B5EF4-FFF2-40B4-BE49-F238E27FC236}">
                <a16:creationId xmlns:a16="http://schemas.microsoft.com/office/drawing/2014/main" id="{34BE834E-1CC7-B151-EF2E-1BAC9FED45E9}"/>
              </a:ext>
            </a:extLst>
          </p:cNvPr>
          <p:cNvPicPr>
            <a:picLocks noChangeAspect="1"/>
          </p:cNvPicPr>
          <p:nvPr/>
        </p:nvPicPr>
        <p:blipFill>
          <a:blip r:embed="rId3"/>
          <a:stretch>
            <a:fillRect/>
          </a:stretch>
        </p:blipFill>
        <p:spPr>
          <a:xfrm>
            <a:off x="5707171" y="1419226"/>
            <a:ext cx="6218171" cy="1561174"/>
          </a:xfrm>
          <a:prstGeom prst="rect">
            <a:avLst/>
          </a:prstGeom>
        </p:spPr>
      </p:pic>
      <p:pic>
        <p:nvPicPr>
          <p:cNvPr id="9" name="Picture 8">
            <a:extLst>
              <a:ext uri="{FF2B5EF4-FFF2-40B4-BE49-F238E27FC236}">
                <a16:creationId xmlns:a16="http://schemas.microsoft.com/office/drawing/2014/main" id="{0A7C7A76-77F8-B524-09B7-7BAD108C03EE}"/>
              </a:ext>
            </a:extLst>
          </p:cNvPr>
          <p:cNvPicPr>
            <a:picLocks noChangeAspect="1"/>
          </p:cNvPicPr>
          <p:nvPr/>
        </p:nvPicPr>
        <p:blipFill>
          <a:blip r:embed="rId4"/>
          <a:stretch>
            <a:fillRect/>
          </a:stretch>
        </p:blipFill>
        <p:spPr>
          <a:xfrm>
            <a:off x="838200" y="1690688"/>
            <a:ext cx="3904548" cy="2557462"/>
          </a:xfrm>
          <a:prstGeom prst="rect">
            <a:avLst/>
          </a:prstGeom>
        </p:spPr>
      </p:pic>
      <p:pic>
        <p:nvPicPr>
          <p:cNvPr id="11" name="Picture 10">
            <a:extLst>
              <a:ext uri="{FF2B5EF4-FFF2-40B4-BE49-F238E27FC236}">
                <a16:creationId xmlns:a16="http://schemas.microsoft.com/office/drawing/2014/main" id="{D6A5F0C4-1B00-1655-AFFA-35C0B8E11544}"/>
              </a:ext>
            </a:extLst>
          </p:cNvPr>
          <p:cNvPicPr>
            <a:picLocks noChangeAspect="1"/>
          </p:cNvPicPr>
          <p:nvPr/>
        </p:nvPicPr>
        <p:blipFill>
          <a:blip r:embed="rId5"/>
          <a:stretch>
            <a:fillRect/>
          </a:stretch>
        </p:blipFill>
        <p:spPr>
          <a:xfrm>
            <a:off x="7115175" y="3174198"/>
            <a:ext cx="3057617" cy="509603"/>
          </a:xfrm>
          <a:prstGeom prst="rect">
            <a:avLst/>
          </a:prstGeom>
        </p:spPr>
      </p:pic>
      <p:pic>
        <p:nvPicPr>
          <p:cNvPr id="13" name="Picture 12">
            <a:extLst>
              <a:ext uri="{FF2B5EF4-FFF2-40B4-BE49-F238E27FC236}">
                <a16:creationId xmlns:a16="http://schemas.microsoft.com/office/drawing/2014/main" id="{8D925464-EFC3-29EB-AE22-4BD2BD010ADF}"/>
              </a:ext>
            </a:extLst>
          </p:cNvPr>
          <p:cNvPicPr>
            <a:picLocks noChangeAspect="1"/>
          </p:cNvPicPr>
          <p:nvPr/>
        </p:nvPicPr>
        <p:blipFill>
          <a:blip r:embed="rId6"/>
          <a:stretch>
            <a:fillRect/>
          </a:stretch>
        </p:blipFill>
        <p:spPr>
          <a:xfrm>
            <a:off x="8058397" y="3738547"/>
            <a:ext cx="1513789" cy="605515"/>
          </a:xfrm>
          <a:prstGeom prst="rect">
            <a:avLst/>
          </a:prstGeom>
        </p:spPr>
      </p:pic>
      <p:pic>
        <p:nvPicPr>
          <p:cNvPr id="14" name="Picture 13">
            <a:extLst>
              <a:ext uri="{FF2B5EF4-FFF2-40B4-BE49-F238E27FC236}">
                <a16:creationId xmlns:a16="http://schemas.microsoft.com/office/drawing/2014/main" id="{10EC6069-966B-1E9A-B99D-3E308ADA6BF7}"/>
              </a:ext>
            </a:extLst>
          </p:cNvPr>
          <p:cNvPicPr>
            <a:picLocks noChangeAspect="1"/>
          </p:cNvPicPr>
          <p:nvPr/>
        </p:nvPicPr>
        <p:blipFill>
          <a:blip r:embed="rId7"/>
          <a:stretch>
            <a:fillRect/>
          </a:stretch>
        </p:blipFill>
        <p:spPr>
          <a:xfrm>
            <a:off x="8236619" y="4355250"/>
            <a:ext cx="1043729" cy="404895"/>
          </a:xfrm>
          <a:prstGeom prst="rect">
            <a:avLst/>
          </a:prstGeom>
        </p:spPr>
      </p:pic>
      <p:pic>
        <p:nvPicPr>
          <p:cNvPr id="16" name="Picture 15">
            <a:extLst>
              <a:ext uri="{FF2B5EF4-FFF2-40B4-BE49-F238E27FC236}">
                <a16:creationId xmlns:a16="http://schemas.microsoft.com/office/drawing/2014/main" id="{44026594-533B-0D4A-C718-8BFC4CC2B5B2}"/>
              </a:ext>
            </a:extLst>
          </p:cNvPr>
          <p:cNvPicPr>
            <a:picLocks noChangeAspect="1"/>
          </p:cNvPicPr>
          <p:nvPr/>
        </p:nvPicPr>
        <p:blipFill>
          <a:blip r:embed="rId8"/>
          <a:stretch>
            <a:fillRect/>
          </a:stretch>
        </p:blipFill>
        <p:spPr>
          <a:xfrm>
            <a:off x="7410350" y="4847533"/>
            <a:ext cx="1441224" cy="515046"/>
          </a:xfrm>
          <a:prstGeom prst="rect">
            <a:avLst/>
          </a:prstGeom>
        </p:spPr>
      </p:pic>
      <p:pic>
        <p:nvPicPr>
          <p:cNvPr id="18" name="Picture 17">
            <a:extLst>
              <a:ext uri="{FF2B5EF4-FFF2-40B4-BE49-F238E27FC236}">
                <a16:creationId xmlns:a16="http://schemas.microsoft.com/office/drawing/2014/main" id="{11991D5A-9184-A1F4-0CAF-E2F791C9C37E}"/>
              </a:ext>
            </a:extLst>
          </p:cNvPr>
          <p:cNvPicPr>
            <a:picLocks noChangeAspect="1"/>
          </p:cNvPicPr>
          <p:nvPr/>
        </p:nvPicPr>
        <p:blipFill>
          <a:blip r:embed="rId9"/>
          <a:stretch>
            <a:fillRect/>
          </a:stretch>
        </p:blipFill>
        <p:spPr>
          <a:xfrm>
            <a:off x="8851574" y="4903059"/>
            <a:ext cx="1441224" cy="459520"/>
          </a:xfrm>
          <a:prstGeom prst="rect">
            <a:avLst/>
          </a:prstGeom>
        </p:spPr>
      </p:pic>
      <p:pic>
        <p:nvPicPr>
          <p:cNvPr id="4" name="Picture 3">
            <a:extLst>
              <a:ext uri="{FF2B5EF4-FFF2-40B4-BE49-F238E27FC236}">
                <a16:creationId xmlns:a16="http://schemas.microsoft.com/office/drawing/2014/main" id="{508C8CB4-D3F5-2BA7-E0B8-887C9C8C836B}"/>
              </a:ext>
            </a:extLst>
          </p:cNvPr>
          <p:cNvPicPr>
            <a:picLocks noChangeAspect="1"/>
          </p:cNvPicPr>
          <p:nvPr/>
        </p:nvPicPr>
        <p:blipFill>
          <a:blip r:embed="rId10"/>
          <a:stretch>
            <a:fillRect/>
          </a:stretch>
        </p:blipFill>
        <p:spPr>
          <a:xfrm>
            <a:off x="6986700" y="5467610"/>
            <a:ext cx="3657182" cy="1264044"/>
          </a:xfrm>
          <a:prstGeom prst="rect">
            <a:avLst/>
          </a:prstGeom>
        </p:spPr>
      </p:pic>
    </p:spTree>
    <p:extLst>
      <p:ext uri="{BB962C8B-B14F-4D97-AF65-F5344CB8AC3E}">
        <p14:creationId xmlns:p14="http://schemas.microsoft.com/office/powerpoint/2010/main" val="2484232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5AD7-1A0F-9DB6-2D1D-E167D38B23D4}"/>
              </a:ext>
            </a:extLst>
          </p:cNvPr>
          <p:cNvSpPr>
            <a:spLocks noGrp="1"/>
          </p:cNvSpPr>
          <p:nvPr>
            <p:ph type="title"/>
          </p:nvPr>
        </p:nvSpPr>
        <p:spPr/>
        <p:txBody>
          <a:bodyPr/>
          <a:lstStyle/>
          <a:p>
            <a:r>
              <a:rPr lang="en-US" dirty="0"/>
              <a:t>Governing Equations</a:t>
            </a:r>
          </a:p>
        </p:txBody>
      </p:sp>
      <p:pic>
        <p:nvPicPr>
          <p:cNvPr id="7" name="Picture 6">
            <a:extLst>
              <a:ext uri="{FF2B5EF4-FFF2-40B4-BE49-F238E27FC236}">
                <a16:creationId xmlns:a16="http://schemas.microsoft.com/office/drawing/2014/main" id="{34BE834E-1CC7-B151-EF2E-1BAC9FED45E9}"/>
              </a:ext>
            </a:extLst>
          </p:cNvPr>
          <p:cNvPicPr>
            <a:picLocks noChangeAspect="1"/>
          </p:cNvPicPr>
          <p:nvPr/>
        </p:nvPicPr>
        <p:blipFill>
          <a:blip r:embed="rId3"/>
          <a:stretch>
            <a:fillRect/>
          </a:stretch>
        </p:blipFill>
        <p:spPr>
          <a:xfrm>
            <a:off x="5707171" y="1419226"/>
            <a:ext cx="6218171" cy="1561174"/>
          </a:xfrm>
          <a:prstGeom prst="rect">
            <a:avLst/>
          </a:prstGeom>
        </p:spPr>
      </p:pic>
      <p:pic>
        <p:nvPicPr>
          <p:cNvPr id="9" name="Picture 8">
            <a:extLst>
              <a:ext uri="{FF2B5EF4-FFF2-40B4-BE49-F238E27FC236}">
                <a16:creationId xmlns:a16="http://schemas.microsoft.com/office/drawing/2014/main" id="{0A7C7A76-77F8-B524-09B7-7BAD108C03EE}"/>
              </a:ext>
            </a:extLst>
          </p:cNvPr>
          <p:cNvPicPr>
            <a:picLocks noChangeAspect="1"/>
          </p:cNvPicPr>
          <p:nvPr/>
        </p:nvPicPr>
        <p:blipFill>
          <a:blip r:embed="rId4"/>
          <a:stretch>
            <a:fillRect/>
          </a:stretch>
        </p:blipFill>
        <p:spPr>
          <a:xfrm>
            <a:off x="838200" y="1690688"/>
            <a:ext cx="3904548" cy="2557462"/>
          </a:xfrm>
          <a:prstGeom prst="rect">
            <a:avLst/>
          </a:prstGeom>
        </p:spPr>
      </p:pic>
      <p:pic>
        <p:nvPicPr>
          <p:cNvPr id="11" name="Picture 10">
            <a:extLst>
              <a:ext uri="{FF2B5EF4-FFF2-40B4-BE49-F238E27FC236}">
                <a16:creationId xmlns:a16="http://schemas.microsoft.com/office/drawing/2014/main" id="{D6A5F0C4-1B00-1655-AFFA-35C0B8E11544}"/>
              </a:ext>
            </a:extLst>
          </p:cNvPr>
          <p:cNvPicPr>
            <a:picLocks noChangeAspect="1"/>
          </p:cNvPicPr>
          <p:nvPr/>
        </p:nvPicPr>
        <p:blipFill>
          <a:blip r:embed="rId5"/>
          <a:stretch>
            <a:fillRect/>
          </a:stretch>
        </p:blipFill>
        <p:spPr>
          <a:xfrm>
            <a:off x="7115175" y="3174198"/>
            <a:ext cx="3057617" cy="509603"/>
          </a:xfrm>
          <a:prstGeom prst="rect">
            <a:avLst/>
          </a:prstGeom>
        </p:spPr>
      </p:pic>
      <p:pic>
        <p:nvPicPr>
          <p:cNvPr id="13" name="Picture 12">
            <a:extLst>
              <a:ext uri="{FF2B5EF4-FFF2-40B4-BE49-F238E27FC236}">
                <a16:creationId xmlns:a16="http://schemas.microsoft.com/office/drawing/2014/main" id="{8D925464-EFC3-29EB-AE22-4BD2BD010ADF}"/>
              </a:ext>
            </a:extLst>
          </p:cNvPr>
          <p:cNvPicPr>
            <a:picLocks noChangeAspect="1"/>
          </p:cNvPicPr>
          <p:nvPr/>
        </p:nvPicPr>
        <p:blipFill>
          <a:blip r:embed="rId6"/>
          <a:stretch>
            <a:fillRect/>
          </a:stretch>
        </p:blipFill>
        <p:spPr>
          <a:xfrm>
            <a:off x="8058397" y="3738547"/>
            <a:ext cx="1513789" cy="605515"/>
          </a:xfrm>
          <a:prstGeom prst="rect">
            <a:avLst/>
          </a:prstGeom>
        </p:spPr>
      </p:pic>
      <p:pic>
        <p:nvPicPr>
          <p:cNvPr id="14" name="Picture 13">
            <a:extLst>
              <a:ext uri="{FF2B5EF4-FFF2-40B4-BE49-F238E27FC236}">
                <a16:creationId xmlns:a16="http://schemas.microsoft.com/office/drawing/2014/main" id="{10EC6069-966B-1E9A-B99D-3E308ADA6BF7}"/>
              </a:ext>
            </a:extLst>
          </p:cNvPr>
          <p:cNvPicPr>
            <a:picLocks noChangeAspect="1"/>
          </p:cNvPicPr>
          <p:nvPr/>
        </p:nvPicPr>
        <p:blipFill>
          <a:blip r:embed="rId7"/>
          <a:stretch>
            <a:fillRect/>
          </a:stretch>
        </p:blipFill>
        <p:spPr>
          <a:xfrm>
            <a:off x="8236619" y="4355250"/>
            <a:ext cx="1043729" cy="404895"/>
          </a:xfrm>
          <a:prstGeom prst="rect">
            <a:avLst/>
          </a:prstGeom>
        </p:spPr>
      </p:pic>
      <p:pic>
        <p:nvPicPr>
          <p:cNvPr id="16" name="Picture 15">
            <a:extLst>
              <a:ext uri="{FF2B5EF4-FFF2-40B4-BE49-F238E27FC236}">
                <a16:creationId xmlns:a16="http://schemas.microsoft.com/office/drawing/2014/main" id="{44026594-533B-0D4A-C718-8BFC4CC2B5B2}"/>
              </a:ext>
            </a:extLst>
          </p:cNvPr>
          <p:cNvPicPr>
            <a:picLocks noChangeAspect="1"/>
          </p:cNvPicPr>
          <p:nvPr/>
        </p:nvPicPr>
        <p:blipFill>
          <a:blip r:embed="rId8"/>
          <a:stretch>
            <a:fillRect/>
          </a:stretch>
        </p:blipFill>
        <p:spPr>
          <a:xfrm>
            <a:off x="7410350" y="4847533"/>
            <a:ext cx="1441224" cy="515046"/>
          </a:xfrm>
          <a:prstGeom prst="rect">
            <a:avLst/>
          </a:prstGeom>
        </p:spPr>
      </p:pic>
      <p:pic>
        <p:nvPicPr>
          <p:cNvPr id="18" name="Picture 17">
            <a:extLst>
              <a:ext uri="{FF2B5EF4-FFF2-40B4-BE49-F238E27FC236}">
                <a16:creationId xmlns:a16="http://schemas.microsoft.com/office/drawing/2014/main" id="{11991D5A-9184-A1F4-0CAF-E2F791C9C37E}"/>
              </a:ext>
            </a:extLst>
          </p:cNvPr>
          <p:cNvPicPr>
            <a:picLocks noChangeAspect="1"/>
          </p:cNvPicPr>
          <p:nvPr/>
        </p:nvPicPr>
        <p:blipFill>
          <a:blip r:embed="rId9"/>
          <a:stretch>
            <a:fillRect/>
          </a:stretch>
        </p:blipFill>
        <p:spPr>
          <a:xfrm>
            <a:off x="8851574" y="4903059"/>
            <a:ext cx="1441224" cy="459520"/>
          </a:xfrm>
          <a:prstGeom prst="rect">
            <a:avLst/>
          </a:prstGeom>
        </p:spPr>
      </p:pic>
      <p:pic>
        <p:nvPicPr>
          <p:cNvPr id="4" name="Picture 3">
            <a:extLst>
              <a:ext uri="{FF2B5EF4-FFF2-40B4-BE49-F238E27FC236}">
                <a16:creationId xmlns:a16="http://schemas.microsoft.com/office/drawing/2014/main" id="{508C8CB4-D3F5-2BA7-E0B8-887C9C8C836B}"/>
              </a:ext>
            </a:extLst>
          </p:cNvPr>
          <p:cNvPicPr>
            <a:picLocks noChangeAspect="1"/>
          </p:cNvPicPr>
          <p:nvPr/>
        </p:nvPicPr>
        <p:blipFill>
          <a:blip r:embed="rId10"/>
          <a:stretch>
            <a:fillRect/>
          </a:stretch>
        </p:blipFill>
        <p:spPr>
          <a:xfrm>
            <a:off x="6986700" y="5467610"/>
            <a:ext cx="3657182" cy="1264044"/>
          </a:xfrm>
          <a:prstGeom prst="rect">
            <a:avLst/>
          </a:prstGeom>
        </p:spPr>
      </p:pic>
      <p:pic>
        <p:nvPicPr>
          <p:cNvPr id="5" name="Picture 4">
            <a:extLst>
              <a:ext uri="{FF2B5EF4-FFF2-40B4-BE49-F238E27FC236}">
                <a16:creationId xmlns:a16="http://schemas.microsoft.com/office/drawing/2014/main" id="{5C703031-6A49-F25F-D96B-E5AF04D44A35}"/>
              </a:ext>
            </a:extLst>
          </p:cNvPr>
          <p:cNvPicPr>
            <a:picLocks noChangeAspect="1"/>
          </p:cNvPicPr>
          <p:nvPr/>
        </p:nvPicPr>
        <p:blipFill>
          <a:blip r:embed="rId11"/>
          <a:stretch>
            <a:fillRect/>
          </a:stretch>
        </p:blipFill>
        <p:spPr>
          <a:xfrm>
            <a:off x="471567" y="4378584"/>
            <a:ext cx="6218171" cy="1097647"/>
          </a:xfrm>
          <a:prstGeom prst="rect">
            <a:avLst/>
          </a:prstGeom>
        </p:spPr>
      </p:pic>
      <p:pic>
        <p:nvPicPr>
          <p:cNvPr id="8" name="Picture 7">
            <a:extLst>
              <a:ext uri="{FF2B5EF4-FFF2-40B4-BE49-F238E27FC236}">
                <a16:creationId xmlns:a16="http://schemas.microsoft.com/office/drawing/2014/main" id="{CF417FD7-BBB1-6FD5-3436-E7AB67F1E266}"/>
              </a:ext>
            </a:extLst>
          </p:cNvPr>
          <p:cNvPicPr>
            <a:picLocks noChangeAspect="1"/>
          </p:cNvPicPr>
          <p:nvPr/>
        </p:nvPicPr>
        <p:blipFill>
          <a:blip r:embed="rId12"/>
          <a:stretch>
            <a:fillRect/>
          </a:stretch>
        </p:blipFill>
        <p:spPr>
          <a:xfrm>
            <a:off x="730624" y="5476231"/>
            <a:ext cx="1867399" cy="453922"/>
          </a:xfrm>
          <a:prstGeom prst="rect">
            <a:avLst/>
          </a:prstGeom>
        </p:spPr>
      </p:pic>
      <p:pic>
        <p:nvPicPr>
          <p:cNvPr id="12" name="Picture 11">
            <a:extLst>
              <a:ext uri="{FF2B5EF4-FFF2-40B4-BE49-F238E27FC236}">
                <a16:creationId xmlns:a16="http://schemas.microsoft.com/office/drawing/2014/main" id="{E1613B8F-920C-EA93-32A8-1F18ADFB9672}"/>
              </a:ext>
            </a:extLst>
          </p:cNvPr>
          <p:cNvPicPr>
            <a:picLocks noChangeAspect="1"/>
          </p:cNvPicPr>
          <p:nvPr/>
        </p:nvPicPr>
        <p:blipFill>
          <a:blip r:embed="rId13"/>
          <a:stretch>
            <a:fillRect/>
          </a:stretch>
        </p:blipFill>
        <p:spPr>
          <a:xfrm>
            <a:off x="2790474" y="5547718"/>
            <a:ext cx="1006410" cy="300616"/>
          </a:xfrm>
          <a:prstGeom prst="rect">
            <a:avLst/>
          </a:prstGeom>
        </p:spPr>
      </p:pic>
      <p:pic>
        <p:nvPicPr>
          <p:cNvPr id="17" name="Picture 16">
            <a:extLst>
              <a:ext uri="{FF2B5EF4-FFF2-40B4-BE49-F238E27FC236}">
                <a16:creationId xmlns:a16="http://schemas.microsoft.com/office/drawing/2014/main" id="{7D7801AF-D37F-277B-E71F-FD5B66C5B74D}"/>
              </a:ext>
            </a:extLst>
          </p:cNvPr>
          <p:cNvPicPr>
            <a:picLocks noChangeAspect="1"/>
          </p:cNvPicPr>
          <p:nvPr/>
        </p:nvPicPr>
        <p:blipFill>
          <a:blip r:embed="rId14"/>
          <a:stretch>
            <a:fillRect/>
          </a:stretch>
        </p:blipFill>
        <p:spPr>
          <a:xfrm>
            <a:off x="730624" y="5930152"/>
            <a:ext cx="1809376" cy="288949"/>
          </a:xfrm>
          <a:prstGeom prst="rect">
            <a:avLst/>
          </a:prstGeom>
        </p:spPr>
      </p:pic>
      <p:pic>
        <p:nvPicPr>
          <p:cNvPr id="20" name="Picture 19">
            <a:extLst>
              <a:ext uri="{FF2B5EF4-FFF2-40B4-BE49-F238E27FC236}">
                <a16:creationId xmlns:a16="http://schemas.microsoft.com/office/drawing/2014/main" id="{74CA8494-7143-6658-591C-02BE7FF6DA2B}"/>
              </a:ext>
            </a:extLst>
          </p:cNvPr>
          <p:cNvPicPr>
            <a:picLocks noChangeAspect="1"/>
          </p:cNvPicPr>
          <p:nvPr/>
        </p:nvPicPr>
        <p:blipFill>
          <a:blip r:embed="rId15"/>
          <a:stretch>
            <a:fillRect/>
          </a:stretch>
        </p:blipFill>
        <p:spPr>
          <a:xfrm>
            <a:off x="2598023" y="5954282"/>
            <a:ext cx="1891427" cy="232098"/>
          </a:xfrm>
          <a:prstGeom prst="rect">
            <a:avLst/>
          </a:prstGeom>
        </p:spPr>
      </p:pic>
    </p:spTree>
    <p:extLst>
      <p:ext uri="{BB962C8B-B14F-4D97-AF65-F5344CB8AC3E}">
        <p14:creationId xmlns:p14="http://schemas.microsoft.com/office/powerpoint/2010/main" val="2772678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B8A0-806F-8301-8420-5C425D0723D8}"/>
              </a:ext>
            </a:extLst>
          </p:cNvPr>
          <p:cNvSpPr>
            <a:spLocks noGrp="1"/>
          </p:cNvSpPr>
          <p:nvPr>
            <p:ph type="title"/>
          </p:nvPr>
        </p:nvSpPr>
        <p:spPr/>
        <p:txBody>
          <a:bodyPr/>
          <a:lstStyle/>
          <a:p>
            <a:r>
              <a:rPr lang="en-US" dirty="0"/>
              <a:t>Governing Equations</a:t>
            </a:r>
          </a:p>
        </p:txBody>
      </p:sp>
      <p:pic>
        <p:nvPicPr>
          <p:cNvPr id="5" name="Picture 4">
            <a:extLst>
              <a:ext uri="{FF2B5EF4-FFF2-40B4-BE49-F238E27FC236}">
                <a16:creationId xmlns:a16="http://schemas.microsoft.com/office/drawing/2014/main" id="{9C419567-031A-52A6-9DBF-7F33342C4055}"/>
              </a:ext>
            </a:extLst>
          </p:cNvPr>
          <p:cNvPicPr>
            <a:picLocks noChangeAspect="1"/>
          </p:cNvPicPr>
          <p:nvPr/>
        </p:nvPicPr>
        <p:blipFill>
          <a:blip r:embed="rId3"/>
          <a:stretch>
            <a:fillRect/>
          </a:stretch>
        </p:blipFill>
        <p:spPr>
          <a:xfrm>
            <a:off x="953388" y="1920757"/>
            <a:ext cx="4715096" cy="797044"/>
          </a:xfrm>
          <a:prstGeom prst="rect">
            <a:avLst/>
          </a:prstGeom>
        </p:spPr>
      </p:pic>
      <p:pic>
        <p:nvPicPr>
          <p:cNvPr id="9" name="Picture 8">
            <a:extLst>
              <a:ext uri="{FF2B5EF4-FFF2-40B4-BE49-F238E27FC236}">
                <a16:creationId xmlns:a16="http://schemas.microsoft.com/office/drawing/2014/main" id="{4058EA3E-07B8-68E0-B204-71B16729BD99}"/>
              </a:ext>
            </a:extLst>
          </p:cNvPr>
          <p:cNvPicPr>
            <a:picLocks noChangeAspect="1"/>
          </p:cNvPicPr>
          <p:nvPr/>
        </p:nvPicPr>
        <p:blipFill>
          <a:blip r:embed="rId4"/>
          <a:stretch>
            <a:fillRect/>
          </a:stretch>
        </p:blipFill>
        <p:spPr>
          <a:xfrm>
            <a:off x="953388" y="2876496"/>
            <a:ext cx="1198881" cy="653122"/>
          </a:xfrm>
          <a:prstGeom prst="rect">
            <a:avLst/>
          </a:prstGeom>
        </p:spPr>
      </p:pic>
      <p:pic>
        <p:nvPicPr>
          <p:cNvPr id="11" name="Picture 10">
            <a:extLst>
              <a:ext uri="{FF2B5EF4-FFF2-40B4-BE49-F238E27FC236}">
                <a16:creationId xmlns:a16="http://schemas.microsoft.com/office/drawing/2014/main" id="{E647B3B5-D453-AD2E-81C6-B6E85A462274}"/>
              </a:ext>
            </a:extLst>
          </p:cNvPr>
          <p:cNvPicPr>
            <a:picLocks noChangeAspect="1"/>
          </p:cNvPicPr>
          <p:nvPr/>
        </p:nvPicPr>
        <p:blipFill>
          <a:blip r:embed="rId5"/>
          <a:stretch>
            <a:fillRect/>
          </a:stretch>
        </p:blipFill>
        <p:spPr>
          <a:xfrm>
            <a:off x="2445461" y="2977115"/>
            <a:ext cx="1198881" cy="451885"/>
          </a:xfrm>
          <a:prstGeom prst="rect">
            <a:avLst/>
          </a:prstGeom>
        </p:spPr>
      </p:pic>
    </p:spTree>
    <p:extLst>
      <p:ext uri="{BB962C8B-B14F-4D97-AF65-F5344CB8AC3E}">
        <p14:creationId xmlns:p14="http://schemas.microsoft.com/office/powerpoint/2010/main" val="252693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52D85-103B-20C5-8E4C-51635130A5AE}"/>
              </a:ext>
            </a:extLst>
          </p:cNvPr>
          <p:cNvSpPr>
            <a:spLocks noGrp="1"/>
          </p:cNvSpPr>
          <p:nvPr>
            <p:ph type="title"/>
          </p:nvPr>
        </p:nvSpPr>
        <p:spPr>
          <a:xfrm>
            <a:off x="838199" y="365125"/>
            <a:ext cx="10596327" cy="1325563"/>
          </a:xfrm>
        </p:spPr>
        <p:txBody>
          <a:bodyPr/>
          <a:lstStyle/>
          <a:p>
            <a:r>
              <a:rPr lang="en-US" dirty="0"/>
              <a:t>Importance of Laminar-to-Turbulent Transition</a:t>
            </a:r>
          </a:p>
        </p:txBody>
      </p:sp>
      <p:sp>
        <p:nvSpPr>
          <p:cNvPr id="3" name="Content Placeholder 2">
            <a:extLst>
              <a:ext uri="{FF2B5EF4-FFF2-40B4-BE49-F238E27FC236}">
                <a16:creationId xmlns:a16="http://schemas.microsoft.com/office/drawing/2014/main" id="{BD958D13-1030-77E9-03CC-98717C29AA11}"/>
              </a:ext>
            </a:extLst>
          </p:cNvPr>
          <p:cNvSpPr>
            <a:spLocks noGrp="1"/>
          </p:cNvSpPr>
          <p:nvPr>
            <p:ph idx="1"/>
          </p:nvPr>
        </p:nvSpPr>
        <p:spPr>
          <a:xfrm>
            <a:off x="838200" y="1825625"/>
            <a:ext cx="10596326" cy="4351338"/>
          </a:xfrm>
        </p:spPr>
        <p:txBody>
          <a:bodyPr>
            <a:normAutofit/>
          </a:bodyPr>
          <a:lstStyle/>
          <a:p>
            <a:r>
              <a:rPr lang="en-US" dirty="0"/>
              <a:t>The laminar-to-turbulent transition in hypersonic flows is crucial to understand because it significantly impacts the aerodynamic performance, heat transfer, and structural integrity of high-speed vehicles. </a:t>
            </a:r>
          </a:p>
          <a:p>
            <a:r>
              <a:rPr lang="en-US" dirty="0"/>
              <a:t>In hypersonic regimes, the transition to turbulence can lead to increased drag, higher thermal loads on the vehicle surface, and potential instability. </a:t>
            </a:r>
          </a:p>
        </p:txBody>
      </p:sp>
    </p:spTree>
    <p:extLst>
      <p:ext uri="{BB962C8B-B14F-4D97-AF65-F5344CB8AC3E}">
        <p14:creationId xmlns:p14="http://schemas.microsoft.com/office/powerpoint/2010/main" val="2857278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B8A0-806F-8301-8420-5C425D0723D8}"/>
              </a:ext>
            </a:extLst>
          </p:cNvPr>
          <p:cNvSpPr>
            <a:spLocks noGrp="1"/>
          </p:cNvSpPr>
          <p:nvPr>
            <p:ph type="title"/>
          </p:nvPr>
        </p:nvSpPr>
        <p:spPr/>
        <p:txBody>
          <a:bodyPr/>
          <a:lstStyle/>
          <a:p>
            <a:r>
              <a:rPr lang="en-US" dirty="0"/>
              <a:t>Linearizing Equations</a:t>
            </a:r>
          </a:p>
        </p:txBody>
      </p:sp>
      <p:pic>
        <p:nvPicPr>
          <p:cNvPr id="5" name="Picture 4">
            <a:extLst>
              <a:ext uri="{FF2B5EF4-FFF2-40B4-BE49-F238E27FC236}">
                <a16:creationId xmlns:a16="http://schemas.microsoft.com/office/drawing/2014/main" id="{9C419567-031A-52A6-9DBF-7F33342C4055}"/>
              </a:ext>
            </a:extLst>
          </p:cNvPr>
          <p:cNvPicPr>
            <a:picLocks noChangeAspect="1"/>
          </p:cNvPicPr>
          <p:nvPr/>
        </p:nvPicPr>
        <p:blipFill>
          <a:blip r:embed="rId3"/>
          <a:stretch>
            <a:fillRect/>
          </a:stretch>
        </p:blipFill>
        <p:spPr>
          <a:xfrm>
            <a:off x="953388" y="1920757"/>
            <a:ext cx="4715096" cy="797044"/>
          </a:xfrm>
          <a:prstGeom prst="rect">
            <a:avLst/>
          </a:prstGeom>
        </p:spPr>
      </p:pic>
      <p:pic>
        <p:nvPicPr>
          <p:cNvPr id="9" name="Picture 8">
            <a:extLst>
              <a:ext uri="{FF2B5EF4-FFF2-40B4-BE49-F238E27FC236}">
                <a16:creationId xmlns:a16="http://schemas.microsoft.com/office/drawing/2014/main" id="{4058EA3E-07B8-68E0-B204-71B16729BD99}"/>
              </a:ext>
            </a:extLst>
          </p:cNvPr>
          <p:cNvPicPr>
            <a:picLocks noChangeAspect="1"/>
          </p:cNvPicPr>
          <p:nvPr/>
        </p:nvPicPr>
        <p:blipFill>
          <a:blip r:embed="rId4"/>
          <a:stretch>
            <a:fillRect/>
          </a:stretch>
        </p:blipFill>
        <p:spPr>
          <a:xfrm>
            <a:off x="953388" y="2876496"/>
            <a:ext cx="1198881" cy="653122"/>
          </a:xfrm>
          <a:prstGeom prst="rect">
            <a:avLst/>
          </a:prstGeom>
        </p:spPr>
      </p:pic>
      <p:pic>
        <p:nvPicPr>
          <p:cNvPr id="11" name="Picture 10">
            <a:extLst>
              <a:ext uri="{FF2B5EF4-FFF2-40B4-BE49-F238E27FC236}">
                <a16:creationId xmlns:a16="http://schemas.microsoft.com/office/drawing/2014/main" id="{E647B3B5-D453-AD2E-81C6-B6E85A462274}"/>
              </a:ext>
            </a:extLst>
          </p:cNvPr>
          <p:cNvPicPr>
            <a:picLocks noChangeAspect="1"/>
          </p:cNvPicPr>
          <p:nvPr/>
        </p:nvPicPr>
        <p:blipFill>
          <a:blip r:embed="rId5"/>
          <a:stretch>
            <a:fillRect/>
          </a:stretch>
        </p:blipFill>
        <p:spPr>
          <a:xfrm>
            <a:off x="2445461" y="2977115"/>
            <a:ext cx="1198881" cy="451885"/>
          </a:xfrm>
          <a:prstGeom prst="rect">
            <a:avLst/>
          </a:prstGeom>
        </p:spPr>
      </p:pic>
      <p:pic>
        <p:nvPicPr>
          <p:cNvPr id="10" name="Picture 9">
            <a:extLst>
              <a:ext uri="{FF2B5EF4-FFF2-40B4-BE49-F238E27FC236}">
                <a16:creationId xmlns:a16="http://schemas.microsoft.com/office/drawing/2014/main" id="{1A4C58B4-EF4C-88AE-8824-9FAF1A2EEF77}"/>
              </a:ext>
            </a:extLst>
          </p:cNvPr>
          <p:cNvPicPr>
            <a:picLocks noChangeAspect="1"/>
          </p:cNvPicPr>
          <p:nvPr/>
        </p:nvPicPr>
        <p:blipFill>
          <a:blip r:embed="rId6"/>
          <a:stretch>
            <a:fillRect/>
          </a:stretch>
        </p:blipFill>
        <p:spPr>
          <a:xfrm>
            <a:off x="227646" y="3589813"/>
            <a:ext cx="6623842" cy="1226916"/>
          </a:xfrm>
          <a:prstGeom prst="rect">
            <a:avLst/>
          </a:prstGeom>
        </p:spPr>
      </p:pic>
    </p:spTree>
    <p:extLst>
      <p:ext uri="{BB962C8B-B14F-4D97-AF65-F5344CB8AC3E}">
        <p14:creationId xmlns:p14="http://schemas.microsoft.com/office/powerpoint/2010/main" val="3257898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B8A0-806F-8301-8420-5C425D0723D8}"/>
              </a:ext>
            </a:extLst>
          </p:cNvPr>
          <p:cNvSpPr>
            <a:spLocks noGrp="1"/>
          </p:cNvSpPr>
          <p:nvPr>
            <p:ph type="title"/>
          </p:nvPr>
        </p:nvSpPr>
        <p:spPr/>
        <p:txBody>
          <a:bodyPr/>
          <a:lstStyle/>
          <a:p>
            <a:r>
              <a:rPr lang="en-US" dirty="0"/>
              <a:t>Quasi-Parallel Assumption</a:t>
            </a:r>
          </a:p>
        </p:txBody>
      </p:sp>
      <p:pic>
        <p:nvPicPr>
          <p:cNvPr id="5" name="Picture 4">
            <a:extLst>
              <a:ext uri="{FF2B5EF4-FFF2-40B4-BE49-F238E27FC236}">
                <a16:creationId xmlns:a16="http://schemas.microsoft.com/office/drawing/2014/main" id="{9C419567-031A-52A6-9DBF-7F33342C4055}"/>
              </a:ext>
            </a:extLst>
          </p:cNvPr>
          <p:cNvPicPr>
            <a:picLocks noChangeAspect="1"/>
          </p:cNvPicPr>
          <p:nvPr/>
        </p:nvPicPr>
        <p:blipFill>
          <a:blip r:embed="rId3"/>
          <a:stretch>
            <a:fillRect/>
          </a:stretch>
        </p:blipFill>
        <p:spPr>
          <a:xfrm>
            <a:off x="953388" y="1920757"/>
            <a:ext cx="4715096" cy="797044"/>
          </a:xfrm>
          <a:prstGeom prst="rect">
            <a:avLst/>
          </a:prstGeom>
        </p:spPr>
      </p:pic>
      <p:pic>
        <p:nvPicPr>
          <p:cNvPr id="9" name="Picture 8">
            <a:extLst>
              <a:ext uri="{FF2B5EF4-FFF2-40B4-BE49-F238E27FC236}">
                <a16:creationId xmlns:a16="http://schemas.microsoft.com/office/drawing/2014/main" id="{4058EA3E-07B8-68E0-B204-71B16729BD99}"/>
              </a:ext>
            </a:extLst>
          </p:cNvPr>
          <p:cNvPicPr>
            <a:picLocks noChangeAspect="1"/>
          </p:cNvPicPr>
          <p:nvPr/>
        </p:nvPicPr>
        <p:blipFill>
          <a:blip r:embed="rId4"/>
          <a:stretch>
            <a:fillRect/>
          </a:stretch>
        </p:blipFill>
        <p:spPr>
          <a:xfrm>
            <a:off x="953388" y="2876496"/>
            <a:ext cx="1198881" cy="653122"/>
          </a:xfrm>
          <a:prstGeom prst="rect">
            <a:avLst/>
          </a:prstGeom>
        </p:spPr>
      </p:pic>
      <p:pic>
        <p:nvPicPr>
          <p:cNvPr id="11" name="Picture 10">
            <a:extLst>
              <a:ext uri="{FF2B5EF4-FFF2-40B4-BE49-F238E27FC236}">
                <a16:creationId xmlns:a16="http://schemas.microsoft.com/office/drawing/2014/main" id="{E647B3B5-D453-AD2E-81C6-B6E85A462274}"/>
              </a:ext>
            </a:extLst>
          </p:cNvPr>
          <p:cNvPicPr>
            <a:picLocks noChangeAspect="1"/>
          </p:cNvPicPr>
          <p:nvPr/>
        </p:nvPicPr>
        <p:blipFill>
          <a:blip r:embed="rId5"/>
          <a:stretch>
            <a:fillRect/>
          </a:stretch>
        </p:blipFill>
        <p:spPr>
          <a:xfrm>
            <a:off x="2445461" y="2977115"/>
            <a:ext cx="1198881" cy="451885"/>
          </a:xfrm>
          <a:prstGeom prst="rect">
            <a:avLst/>
          </a:prstGeom>
        </p:spPr>
      </p:pic>
      <p:pic>
        <p:nvPicPr>
          <p:cNvPr id="4" name="Picture 3">
            <a:extLst>
              <a:ext uri="{FF2B5EF4-FFF2-40B4-BE49-F238E27FC236}">
                <a16:creationId xmlns:a16="http://schemas.microsoft.com/office/drawing/2014/main" id="{B59A341E-8612-8596-20B5-1974258B2F65}"/>
              </a:ext>
            </a:extLst>
          </p:cNvPr>
          <p:cNvPicPr>
            <a:picLocks noChangeAspect="1"/>
          </p:cNvPicPr>
          <p:nvPr/>
        </p:nvPicPr>
        <p:blipFill>
          <a:blip r:embed="rId6"/>
          <a:stretch>
            <a:fillRect/>
          </a:stretch>
        </p:blipFill>
        <p:spPr>
          <a:xfrm>
            <a:off x="227646" y="3589813"/>
            <a:ext cx="6623842" cy="1226916"/>
          </a:xfrm>
          <a:prstGeom prst="rect">
            <a:avLst/>
          </a:prstGeom>
        </p:spPr>
      </p:pic>
      <p:pic>
        <p:nvPicPr>
          <p:cNvPr id="6" name="Picture 5">
            <a:extLst>
              <a:ext uri="{FF2B5EF4-FFF2-40B4-BE49-F238E27FC236}">
                <a16:creationId xmlns:a16="http://schemas.microsoft.com/office/drawing/2014/main" id="{1BDA9E51-C660-503C-2750-5E574B930C53}"/>
              </a:ext>
            </a:extLst>
          </p:cNvPr>
          <p:cNvPicPr>
            <a:picLocks noChangeAspect="1"/>
          </p:cNvPicPr>
          <p:nvPr/>
        </p:nvPicPr>
        <p:blipFill>
          <a:blip r:embed="rId7"/>
          <a:stretch>
            <a:fillRect/>
          </a:stretch>
        </p:blipFill>
        <p:spPr>
          <a:xfrm>
            <a:off x="8267699" y="3777899"/>
            <a:ext cx="2088803" cy="437191"/>
          </a:xfrm>
          <a:prstGeom prst="rect">
            <a:avLst/>
          </a:prstGeom>
        </p:spPr>
      </p:pic>
      <p:pic>
        <p:nvPicPr>
          <p:cNvPr id="8" name="Picture 7">
            <a:extLst>
              <a:ext uri="{FF2B5EF4-FFF2-40B4-BE49-F238E27FC236}">
                <a16:creationId xmlns:a16="http://schemas.microsoft.com/office/drawing/2014/main" id="{830A5274-0214-3A67-4A20-E2BA8E74719A}"/>
              </a:ext>
            </a:extLst>
          </p:cNvPr>
          <p:cNvPicPr>
            <a:picLocks noChangeAspect="1"/>
          </p:cNvPicPr>
          <p:nvPr/>
        </p:nvPicPr>
        <p:blipFill>
          <a:blip r:embed="rId8"/>
          <a:stretch>
            <a:fillRect/>
          </a:stretch>
        </p:blipFill>
        <p:spPr>
          <a:xfrm>
            <a:off x="7647380" y="4369815"/>
            <a:ext cx="3329439" cy="460924"/>
          </a:xfrm>
          <a:prstGeom prst="rect">
            <a:avLst/>
          </a:prstGeom>
        </p:spPr>
      </p:pic>
      <p:pic>
        <p:nvPicPr>
          <p:cNvPr id="12" name="Picture 11">
            <a:extLst>
              <a:ext uri="{FF2B5EF4-FFF2-40B4-BE49-F238E27FC236}">
                <a16:creationId xmlns:a16="http://schemas.microsoft.com/office/drawing/2014/main" id="{472631DC-3B74-7772-6011-50506DB3F30F}"/>
              </a:ext>
            </a:extLst>
          </p:cNvPr>
          <p:cNvPicPr>
            <a:picLocks noChangeAspect="1"/>
          </p:cNvPicPr>
          <p:nvPr/>
        </p:nvPicPr>
        <p:blipFill>
          <a:blip r:embed="rId9"/>
          <a:stretch>
            <a:fillRect/>
          </a:stretch>
        </p:blipFill>
        <p:spPr>
          <a:xfrm>
            <a:off x="6096000" y="4904944"/>
            <a:ext cx="5874290" cy="1325562"/>
          </a:xfrm>
          <a:prstGeom prst="rect">
            <a:avLst/>
          </a:prstGeom>
        </p:spPr>
      </p:pic>
    </p:spTree>
    <p:extLst>
      <p:ext uri="{BB962C8B-B14F-4D97-AF65-F5344CB8AC3E}">
        <p14:creationId xmlns:p14="http://schemas.microsoft.com/office/powerpoint/2010/main" val="1391747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9819A-8B2E-F846-0D14-9B7EFC91E938}"/>
              </a:ext>
            </a:extLst>
          </p:cNvPr>
          <p:cNvSpPr>
            <a:spLocks noGrp="1"/>
          </p:cNvSpPr>
          <p:nvPr>
            <p:ph type="title"/>
          </p:nvPr>
        </p:nvSpPr>
        <p:spPr/>
        <p:txBody>
          <a:bodyPr/>
          <a:lstStyle/>
          <a:p>
            <a:r>
              <a:rPr lang="en-US" dirty="0"/>
              <a:t>Boundary Conditions</a:t>
            </a:r>
          </a:p>
        </p:txBody>
      </p:sp>
      <p:sp>
        <p:nvSpPr>
          <p:cNvPr id="3" name="Content Placeholder 2">
            <a:extLst>
              <a:ext uri="{FF2B5EF4-FFF2-40B4-BE49-F238E27FC236}">
                <a16:creationId xmlns:a16="http://schemas.microsoft.com/office/drawing/2014/main" id="{FF2D5971-9CC4-7991-468A-996B0B0C7259}"/>
              </a:ext>
            </a:extLst>
          </p:cNvPr>
          <p:cNvSpPr>
            <a:spLocks noGrp="1"/>
          </p:cNvSpPr>
          <p:nvPr>
            <p:ph idx="1"/>
          </p:nvPr>
        </p:nvSpPr>
        <p:spPr/>
        <p:txBody>
          <a:bodyPr/>
          <a:lstStyle/>
          <a:p>
            <a:r>
              <a:rPr lang="en-US" dirty="0"/>
              <a:t>No slip conditions: u, v, w, T = 0 at wall</a:t>
            </a:r>
          </a:p>
          <a:p>
            <a:r>
              <a:rPr lang="en-US" dirty="0"/>
              <a:t>Non-reflecting boundary conditions at the far field, derived based on inviscid Euler equations:</a:t>
            </a:r>
          </a:p>
        </p:txBody>
      </p:sp>
      <p:pic>
        <p:nvPicPr>
          <p:cNvPr id="5" name="Picture 4">
            <a:extLst>
              <a:ext uri="{FF2B5EF4-FFF2-40B4-BE49-F238E27FC236}">
                <a16:creationId xmlns:a16="http://schemas.microsoft.com/office/drawing/2014/main" id="{2480EEF1-8C23-E189-276F-870F155AC684}"/>
              </a:ext>
            </a:extLst>
          </p:cNvPr>
          <p:cNvPicPr>
            <a:picLocks noChangeAspect="1"/>
          </p:cNvPicPr>
          <p:nvPr/>
        </p:nvPicPr>
        <p:blipFill>
          <a:blip r:embed="rId3"/>
          <a:stretch>
            <a:fillRect/>
          </a:stretch>
        </p:blipFill>
        <p:spPr>
          <a:xfrm>
            <a:off x="594875" y="3439240"/>
            <a:ext cx="5501126" cy="985027"/>
          </a:xfrm>
          <a:prstGeom prst="rect">
            <a:avLst/>
          </a:prstGeom>
        </p:spPr>
      </p:pic>
      <p:pic>
        <p:nvPicPr>
          <p:cNvPr id="7" name="Picture 6">
            <a:extLst>
              <a:ext uri="{FF2B5EF4-FFF2-40B4-BE49-F238E27FC236}">
                <a16:creationId xmlns:a16="http://schemas.microsoft.com/office/drawing/2014/main" id="{28EE2EEB-D6F1-E782-A720-7B897DFAB2BF}"/>
              </a:ext>
            </a:extLst>
          </p:cNvPr>
          <p:cNvPicPr>
            <a:picLocks noChangeAspect="1"/>
          </p:cNvPicPr>
          <p:nvPr/>
        </p:nvPicPr>
        <p:blipFill>
          <a:blip r:embed="rId4"/>
          <a:stretch>
            <a:fillRect/>
          </a:stretch>
        </p:blipFill>
        <p:spPr>
          <a:xfrm>
            <a:off x="594875" y="4424267"/>
            <a:ext cx="2816668" cy="642843"/>
          </a:xfrm>
          <a:prstGeom prst="rect">
            <a:avLst/>
          </a:prstGeom>
        </p:spPr>
      </p:pic>
      <p:pic>
        <p:nvPicPr>
          <p:cNvPr id="9" name="Picture 8">
            <a:extLst>
              <a:ext uri="{FF2B5EF4-FFF2-40B4-BE49-F238E27FC236}">
                <a16:creationId xmlns:a16="http://schemas.microsoft.com/office/drawing/2014/main" id="{F6C87E37-91A9-8C0B-0F4D-878082B515BA}"/>
              </a:ext>
            </a:extLst>
          </p:cNvPr>
          <p:cNvPicPr>
            <a:picLocks noChangeAspect="1"/>
          </p:cNvPicPr>
          <p:nvPr/>
        </p:nvPicPr>
        <p:blipFill>
          <a:blip r:embed="rId5"/>
          <a:stretch>
            <a:fillRect/>
          </a:stretch>
        </p:blipFill>
        <p:spPr>
          <a:xfrm>
            <a:off x="652655" y="5067110"/>
            <a:ext cx="3563999" cy="642843"/>
          </a:xfrm>
          <a:prstGeom prst="rect">
            <a:avLst/>
          </a:prstGeom>
        </p:spPr>
      </p:pic>
    </p:spTree>
    <p:extLst>
      <p:ext uri="{BB962C8B-B14F-4D97-AF65-F5344CB8AC3E}">
        <p14:creationId xmlns:p14="http://schemas.microsoft.com/office/powerpoint/2010/main" val="3388433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6D380-AD7D-915B-70AE-C2161BEBB8C8}"/>
              </a:ext>
            </a:extLst>
          </p:cNvPr>
          <p:cNvSpPr>
            <a:spLocks noGrp="1"/>
          </p:cNvSpPr>
          <p:nvPr>
            <p:ph type="title"/>
          </p:nvPr>
        </p:nvSpPr>
        <p:spPr/>
        <p:txBody>
          <a:bodyPr/>
          <a:lstStyle/>
          <a:p>
            <a:r>
              <a:rPr lang="en-US" dirty="0"/>
              <a:t>Numerical Solution</a:t>
            </a:r>
          </a:p>
        </p:txBody>
      </p:sp>
      <p:sp>
        <p:nvSpPr>
          <p:cNvPr id="3" name="Content Placeholder 2">
            <a:extLst>
              <a:ext uri="{FF2B5EF4-FFF2-40B4-BE49-F238E27FC236}">
                <a16:creationId xmlns:a16="http://schemas.microsoft.com/office/drawing/2014/main" id="{165224E4-A63B-28EF-0842-EA834972BA34}"/>
              </a:ext>
            </a:extLst>
          </p:cNvPr>
          <p:cNvSpPr>
            <a:spLocks noGrp="1"/>
          </p:cNvSpPr>
          <p:nvPr>
            <p:ph idx="1"/>
          </p:nvPr>
        </p:nvSpPr>
        <p:spPr/>
        <p:txBody>
          <a:bodyPr/>
          <a:lstStyle/>
          <a:p>
            <a:r>
              <a:rPr lang="en-US" dirty="0"/>
              <a:t>Discretize the ODE(s) with finite-difference of varying orders. The result is solving and eigenvalue problem.</a:t>
            </a:r>
          </a:p>
          <a:p>
            <a:r>
              <a:rPr lang="en-US" dirty="0"/>
              <a:t>This is solvable with the inverse Rayleigh iteration method.</a:t>
            </a:r>
          </a:p>
          <a:p>
            <a:r>
              <a:rPr lang="en-US" dirty="0"/>
              <a:t>The growth rate of the instability wave is the imaginary part of the eigenvalue. These growth rates can be used to predict transition.</a:t>
            </a:r>
          </a:p>
        </p:txBody>
      </p:sp>
      <p:pic>
        <p:nvPicPr>
          <p:cNvPr id="5" name="Picture 4">
            <a:extLst>
              <a:ext uri="{FF2B5EF4-FFF2-40B4-BE49-F238E27FC236}">
                <a16:creationId xmlns:a16="http://schemas.microsoft.com/office/drawing/2014/main" id="{52810C0A-BDDD-40F0-C6D4-A77F872F3FB0}"/>
              </a:ext>
            </a:extLst>
          </p:cNvPr>
          <p:cNvPicPr>
            <a:picLocks noChangeAspect="1"/>
          </p:cNvPicPr>
          <p:nvPr/>
        </p:nvPicPr>
        <p:blipFill>
          <a:blip r:embed="rId3"/>
          <a:stretch>
            <a:fillRect/>
          </a:stretch>
        </p:blipFill>
        <p:spPr>
          <a:xfrm>
            <a:off x="4010063" y="4310026"/>
            <a:ext cx="1247949" cy="523948"/>
          </a:xfrm>
          <a:prstGeom prst="rect">
            <a:avLst/>
          </a:prstGeom>
        </p:spPr>
      </p:pic>
      <p:pic>
        <p:nvPicPr>
          <p:cNvPr id="7" name="Picture 6">
            <a:extLst>
              <a:ext uri="{FF2B5EF4-FFF2-40B4-BE49-F238E27FC236}">
                <a16:creationId xmlns:a16="http://schemas.microsoft.com/office/drawing/2014/main" id="{06568D56-EE15-2A58-BBF5-6588C36B661E}"/>
              </a:ext>
            </a:extLst>
          </p:cNvPr>
          <p:cNvPicPr>
            <a:picLocks noChangeAspect="1"/>
          </p:cNvPicPr>
          <p:nvPr/>
        </p:nvPicPr>
        <p:blipFill>
          <a:blip r:embed="rId4"/>
          <a:stretch>
            <a:fillRect/>
          </a:stretch>
        </p:blipFill>
        <p:spPr>
          <a:xfrm>
            <a:off x="6096000" y="4290973"/>
            <a:ext cx="1800476" cy="543001"/>
          </a:xfrm>
          <a:prstGeom prst="rect">
            <a:avLst/>
          </a:prstGeom>
        </p:spPr>
      </p:pic>
      <p:cxnSp>
        <p:nvCxnSpPr>
          <p:cNvPr id="9" name="Straight Arrow Connector 8">
            <a:extLst>
              <a:ext uri="{FF2B5EF4-FFF2-40B4-BE49-F238E27FC236}">
                <a16:creationId xmlns:a16="http://schemas.microsoft.com/office/drawing/2014/main" id="{3350CCD8-09B7-287E-7E79-74729BABE685}"/>
              </a:ext>
            </a:extLst>
          </p:cNvPr>
          <p:cNvCxnSpPr>
            <a:cxnSpLocks/>
            <a:stCxn id="5" idx="3"/>
            <a:endCxn id="7" idx="1"/>
          </p:cNvCxnSpPr>
          <p:nvPr/>
        </p:nvCxnSpPr>
        <p:spPr>
          <a:xfrm flipV="1">
            <a:off x="5258012" y="4562474"/>
            <a:ext cx="837988" cy="952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2AA06E5-7775-FAA7-F3FA-BB641A86A4BA}"/>
              </a:ext>
            </a:extLst>
          </p:cNvPr>
          <p:cNvPicPr>
            <a:picLocks noChangeAspect="1"/>
          </p:cNvPicPr>
          <p:nvPr/>
        </p:nvPicPr>
        <p:blipFill>
          <a:blip r:embed="rId5"/>
          <a:stretch>
            <a:fillRect/>
          </a:stretch>
        </p:blipFill>
        <p:spPr>
          <a:xfrm>
            <a:off x="5071867" y="5081819"/>
            <a:ext cx="1800476" cy="622062"/>
          </a:xfrm>
          <a:prstGeom prst="rect">
            <a:avLst/>
          </a:prstGeom>
        </p:spPr>
      </p:pic>
    </p:spTree>
    <p:extLst>
      <p:ext uri="{BB962C8B-B14F-4D97-AF65-F5344CB8AC3E}">
        <p14:creationId xmlns:p14="http://schemas.microsoft.com/office/powerpoint/2010/main" val="936916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4B211-E4FB-86E7-5740-24F9305D086B}"/>
              </a:ext>
            </a:extLst>
          </p:cNvPr>
          <p:cNvSpPr>
            <a:spLocks noGrp="1"/>
          </p:cNvSpPr>
          <p:nvPr>
            <p:ph type="title"/>
          </p:nvPr>
        </p:nvSpPr>
        <p:spPr/>
        <p:txBody>
          <a:bodyPr/>
          <a:lstStyle/>
          <a:p>
            <a:r>
              <a:rPr lang="en-US" dirty="0"/>
              <a:t>First and Second Mode Instability</a:t>
            </a:r>
          </a:p>
        </p:txBody>
      </p:sp>
      <p:sp>
        <p:nvSpPr>
          <p:cNvPr id="3" name="Content Placeholder 2">
            <a:extLst>
              <a:ext uri="{FF2B5EF4-FFF2-40B4-BE49-F238E27FC236}">
                <a16:creationId xmlns:a16="http://schemas.microsoft.com/office/drawing/2014/main" id="{27F08D59-6F26-4077-56CF-51D010BC469C}"/>
              </a:ext>
            </a:extLst>
          </p:cNvPr>
          <p:cNvSpPr>
            <a:spLocks noGrp="1"/>
          </p:cNvSpPr>
          <p:nvPr>
            <p:ph idx="1"/>
          </p:nvPr>
        </p:nvSpPr>
        <p:spPr/>
        <p:txBody>
          <a:bodyPr/>
          <a:lstStyle/>
          <a:p>
            <a:r>
              <a:rPr lang="en-US" dirty="0"/>
              <a:t>First mode instability: (TS Waves)</a:t>
            </a:r>
          </a:p>
          <a:p>
            <a:pPr lvl="1"/>
            <a:r>
              <a:rPr lang="en-US" dirty="0"/>
              <a:t>Occur typically due to the interaction of the mean flow with viscous effects, leading amplification of small disturbances</a:t>
            </a:r>
          </a:p>
          <a:p>
            <a:pPr lvl="1"/>
            <a:r>
              <a:rPr lang="en-US" dirty="0"/>
              <a:t>Typically lower frequency, dominate at lower Mach numbers, and have a smaller growth rate than second mode instabilities. </a:t>
            </a:r>
          </a:p>
          <a:p>
            <a:r>
              <a:rPr lang="en-US" dirty="0"/>
              <a:t>Second mode instability: (Mack Modes)</a:t>
            </a:r>
          </a:p>
          <a:p>
            <a:pPr lvl="1"/>
            <a:r>
              <a:rPr lang="en-US" dirty="0"/>
              <a:t>Occur due to acoustic disturbances within the boundary layer and amplified due to compressibility effects.</a:t>
            </a:r>
          </a:p>
          <a:p>
            <a:pPr lvl="1"/>
            <a:r>
              <a:rPr lang="en-US" dirty="0"/>
              <a:t>Higher frequency, higher Mach numbers, and have larger growth rates. </a:t>
            </a:r>
          </a:p>
          <a:p>
            <a:pPr lvl="1"/>
            <a:endParaRPr lang="en-US" dirty="0"/>
          </a:p>
        </p:txBody>
      </p:sp>
    </p:spTree>
    <p:extLst>
      <p:ext uri="{BB962C8B-B14F-4D97-AF65-F5344CB8AC3E}">
        <p14:creationId xmlns:p14="http://schemas.microsoft.com/office/powerpoint/2010/main" val="3434335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3325C-BCAE-282E-C826-757EE8659C4A}"/>
              </a:ext>
            </a:extLst>
          </p:cNvPr>
          <p:cNvSpPr>
            <a:spLocks noGrp="1"/>
          </p:cNvSpPr>
          <p:nvPr>
            <p:ph type="title"/>
          </p:nvPr>
        </p:nvSpPr>
        <p:spPr/>
        <p:txBody>
          <a:bodyPr/>
          <a:lstStyle/>
          <a:p>
            <a:r>
              <a:rPr lang="en-US" dirty="0"/>
              <a:t>Machine Learning Model</a:t>
            </a:r>
          </a:p>
        </p:txBody>
      </p:sp>
      <p:sp>
        <p:nvSpPr>
          <p:cNvPr id="3" name="Content Placeholder 2">
            <a:extLst>
              <a:ext uri="{FF2B5EF4-FFF2-40B4-BE49-F238E27FC236}">
                <a16:creationId xmlns:a16="http://schemas.microsoft.com/office/drawing/2014/main" id="{0CF1CFE8-45C1-4522-67DC-2B0857BD2F5E}"/>
              </a:ext>
            </a:extLst>
          </p:cNvPr>
          <p:cNvSpPr>
            <a:spLocks noGrp="1"/>
          </p:cNvSpPr>
          <p:nvPr>
            <p:ph idx="1"/>
          </p:nvPr>
        </p:nvSpPr>
        <p:spPr/>
        <p:txBody>
          <a:bodyPr/>
          <a:lstStyle/>
          <a:p>
            <a:r>
              <a:rPr lang="en-US" dirty="0"/>
              <a:t>Introduced by Paredes et al., we used a model that predicts growth rates using boundary layer profiles and non-dimensional parameters that are unique to the flow field.</a:t>
            </a:r>
          </a:p>
        </p:txBody>
      </p:sp>
      <p:pic>
        <p:nvPicPr>
          <p:cNvPr id="5" name="Picture 4">
            <a:extLst>
              <a:ext uri="{FF2B5EF4-FFF2-40B4-BE49-F238E27FC236}">
                <a16:creationId xmlns:a16="http://schemas.microsoft.com/office/drawing/2014/main" id="{2DE1E3BC-991A-7330-06C8-258B7B6CABD8}"/>
              </a:ext>
            </a:extLst>
          </p:cNvPr>
          <p:cNvPicPr>
            <a:picLocks noChangeAspect="1"/>
          </p:cNvPicPr>
          <p:nvPr/>
        </p:nvPicPr>
        <p:blipFill>
          <a:blip r:embed="rId3"/>
          <a:stretch>
            <a:fillRect/>
          </a:stretch>
        </p:blipFill>
        <p:spPr>
          <a:xfrm>
            <a:off x="1473200" y="3157588"/>
            <a:ext cx="9245600" cy="3154312"/>
          </a:xfrm>
          <a:prstGeom prst="rect">
            <a:avLst/>
          </a:prstGeom>
        </p:spPr>
      </p:pic>
    </p:spTree>
    <p:extLst>
      <p:ext uri="{BB962C8B-B14F-4D97-AF65-F5344CB8AC3E}">
        <p14:creationId xmlns:p14="http://schemas.microsoft.com/office/powerpoint/2010/main" val="393794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72210-2DCA-C8D1-5E81-128462FAEDE1}"/>
              </a:ext>
            </a:extLst>
          </p:cNvPr>
          <p:cNvSpPr>
            <a:spLocks noGrp="1"/>
          </p:cNvSpPr>
          <p:nvPr>
            <p:ph type="title"/>
          </p:nvPr>
        </p:nvSpPr>
        <p:spPr/>
        <p:txBody>
          <a:bodyPr/>
          <a:lstStyle/>
          <a:p>
            <a:r>
              <a:rPr lang="en-US" dirty="0"/>
              <a:t>Convolutional Neural Networks</a:t>
            </a:r>
          </a:p>
        </p:txBody>
      </p:sp>
      <p:sp>
        <p:nvSpPr>
          <p:cNvPr id="3" name="Content Placeholder 2">
            <a:extLst>
              <a:ext uri="{FF2B5EF4-FFF2-40B4-BE49-F238E27FC236}">
                <a16:creationId xmlns:a16="http://schemas.microsoft.com/office/drawing/2014/main" id="{CF2155ED-8009-FCCB-DBEE-82E8CC1EE772}"/>
              </a:ext>
            </a:extLst>
          </p:cNvPr>
          <p:cNvSpPr>
            <a:spLocks noGrp="1"/>
          </p:cNvSpPr>
          <p:nvPr>
            <p:ph idx="1"/>
          </p:nvPr>
        </p:nvSpPr>
        <p:spPr/>
        <p:txBody>
          <a:bodyPr/>
          <a:lstStyle/>
          <a:p>
            <a:r>
              <a:rPr lang="en-US" dirty="0"/>
              <a:t>Allows for the expansion of dimensions and identification of important features from multi-dimensional input. </a:t>
            </a:r>
          </a:p>
        </p:txBody>
      </p:sp>
      <p:pic>
        <p:nvPicPr>
          <p:cNvPr id="5" name="Picture 4" descr="A diagram of a diagram of a diagram&#10;&#10;Description automatically generated">
            <a:extLst>
              <a:ext uri="{FF2B5EF4-FFF2-40B4-BE49-F238E27FC236}">
                <a16:creationId xmlns:a16="http://schemas.microsoft.com/office/drawing/2014/main" id="{8A33062E-E37C-ABC5-E769-7D39227E0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3263900"/>
            <a:ext cx="9906000" cy="3048000"/>
          </a:xfrm>
          <a:prstGeom prst="rect">
            <a:avLst/>
          </a:prstGeom>
        </p:spPr>
      </p:pic>
    </p:spTree>
    <p:extLst>
      <p:ext uri="{BB962C8B-B14F-4D97-AF65-F5344CB8AC3E}">
        <p14:creationId xmlns:p14="http://schemas.microsoft.com/office/powerpoint/2010/main" val="4212331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F6823-7C75-53BB-3C2C-E2603BE36A75}"/>
              </a:ext>
            </a:extLst>
          </p:cNvPr>
          <p:cNvSpPr>
            <a:spLocks noGrp="1"/>
          </p:cNvSpPr>
          <p:nvPr>
            <p:ph type="title"/>
          </p:nvPr>
        </p:nvSpPr>
        <p:spPr/>
        <p:txBody>
          <a:bodyPr/>
          <a:lstStyle/>
          <a:p>
            <a:r>
              <a:rPr lang="en-US" dirty="0"/>
              <a:t>Adjustments Made to Paredes Model</a:t>
            </a:r>
          </a:p>
        </p:txBody>
      </p:sp>
      <p:sp>
        <p:nvSpPr>
          <p:cNvPr id="3" name="Content Placeholder 2">
            <a:extLst>
              <a:ext uri="{FF2B5EF4-FFF2-40B4-BE49-F238E27FC236}">
                <a16:creationId xmlns:a16="http://schemas.microsoft.com/office/drawing/2014/main" id="{15E0DD51-4033-3B31-DAD4-D7E4D8EBA46D}"/>
              </a:ext>
            </a:extLst>
          </p:cNvPr>
          <p:cNvSpPr>
            <a:spLocks noGrp="1"/>
          </p:cNvSpPr>
          <p:nvPr>
            <p:ph idx="1"/>
          </p:nvPr>
        </p:nvSpPr>
        <p:spPr/>
        <p:txBody>
          <a:bodyPr/>
          <a:lstStyle/>
          <a:p>
            <a:r>
              <a:rPr lang="en-US" dirty="0"/>
              <a:t>Neglected the usage of the wall-normal derivatives of boundary layer</a:t>
            </a:r>
          </a:p>
          <a:p>
            <a:r>
              <a:rPr lang="en-US" dirty="0"/>
              <a:t>Mean and variance scaling (commonly done in regression)</a:t>
            </a:r>
          </a:p>
          <a:p>
            <a:r>
              <a:rPr lang="en-US" dirty="0"/>
              <a:t>Used </a:t>
            </a:r>
            <a:r>
              <a:rPr lang="en-US" dirty="0" err="1"/>
              <a:t>LeakyReLU</a:t>
            </a:r>
            <a:r>
              <a:rPr lang="en-US" dirty="0"/>
              <a:t> activation functions which allow for some negative values in the neurons and reduces the possibility for dead neurons</a:t>
            </a:r>
          </a:p>
          <a:p>
            <a:r>
              <a:rPr lang="en-US" dirty="0"/>
              <a:t> Attempted “benign overfitting”– allowing for a larger parameter space than number of datapoints. </a:t>
            </a:r>
          </a:p>
          <a:p>
            <a:endParaRPr lang="en-US" dirty="0"/>
          </a:p>
        </p:txBody>
      </p:sp>
    </p:spTree>
    <p:extLst>
      <p:ext uri="{BB962C8B-B14F-4D97-AF65-F5344CB8AC3E}">
        <p14:creationId xmlns:p14="http://schemas.microsoft.com/office/powerpoint/2010/main" val="2852825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22115-6B76-8FCA-58BC-EEE6FB80BA17}"/>
              </a:ext>
            </a:extLst>
          </p:cNvPr>
          <p:cNvSpPr>
            <a:spLocks noGrp="1"/>
          </p:cNvSpPr>
          <p:nvPr>
            <p:ph type="title"/>
          </p:nvPr>
        </p:nvSpPr>
        <p:spPr/>
        <p:txBody>
          <a:bodyPr/>
          <a:lstStyle/>
          <a:p>
            <a:r>
              <a:rPr lang="en-US" dirty="0"/>
              <a:t>First Mode Results – Mach 4</a:t>
            </a:r>
          </a:p>
        </p:txBody>
      </p:sp>
      <p:pic>
        <p:nvPicPr>
          <p:cNvPr id="12" name="Picture 11">
            <a:extLst>
              <a:ext uri="{FF2B5EF4-FFF2-40B4-BE49-F238E27FC236}">
                <a16:creationId xmlns:a16="http://schemas.microsoft.com/office/drawing/2014/main" id="{155738E1-44EE-ECC4-CB83-0C850D77927A}"/>
              </a:ext>
            </a:extLst>
          </p:cNvPr>
          <p:cNvPicPr>
            <a:picLocks noChangeAspect="1"/>
          </p:cNvPicPr>
          <p:nvPr/>
        </p:nvPicPr>
        <p:blipFill>
          <a:blip r:embed="rId3"/>
          <a:stretch>
            <a:fillRect/>
          </a:stretch>
        </p:blipFill>
        <p:spPr>
          <a:xfrm>
            <a:off x="0" y="1690686"/>
            <a:ext cx="5629275" cy="4333875"/>
          </a:xfrm>
          <a:prstGeom prst="rect">
            <a:avLst/>
          </a:prstGeom>
        </p:spPr>
      </p:pic>
      <p:pic>
        <p:nvPicPr>
          <p:cNvPr id="16" name="Picture 15">
            <a:extLst>
              <a:ext uri="{FF2B5EF4-FFF2-40B4-BE49-F238E27FC236}">
                <a16:creationId xmlns:a16="http://schemas.microsoft.com/office/drawing/2014/main" id="{E2860F17-15C2-4CFE-C3F9-E28F7782E280}"/>
              </a:ext>
            </a:extLst>
          </p:cNvPr>
          <p:cNvPicPr>
            <a:picLocks noChangeAspect="1"/>
          </p:cNvPicPr>
          <p:nvPr/>
        </p:nvPicPr>
        <p:blipFill>
          <a:blip r:embed="rId4"/>
          <a:stretch>
            <a:fillRect/>
          </a:stretch>
        </p:blipFill>
        <p:spPr>
          <a:xfrm>
            <a:off x="6486525" y="1690686"/>
            <a:ext cx="5705475" cy="4333875"/>
          </a:xfrm>
          <a:prstGeom prst="rect">
            <a:avLst/>
          </a:prstGeom>
        </p:spPr>
      </p:pic>
    </p:spTree>
    <p:extLst>
      <p:ext uri="{BB962C8B-B14F-4D97-AF65-F5344CB8AC3E}">
        <p14:creationId xmlns:p14="http://schemas.microsoft.com/office/powerpoint/2010/main" val="3836565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325B-9B1B-CB74-07C3-9108B7C00F0B}"/>
              </a:ext>
            </a:extLst>
          </p:cNvPr>
          <p:cNvSpPr>
            <a:spLocks noGrp="1"/>
          </p:cNvSpPr>
          <p:nvPr>
            <p:ph type="title"/>
          </p:nvPr>
        </p:nvSpPr>
        <p:spPr/>
        <p:txBody>
          <a:bodyPr/>
          <a:lstStyle/>
          <a:p>
            <a:r>
              <a:rPr lang="en-US" dirty="0"/>
              <a:t>First Mode Results – Mach 5</a:t>
            </a:r>
          </a:p>
        </p:txBody>
      </p:sp>
      <p:pic>
        <p:nvPicPr>
          <p:cNvPr id="12" name="Picture 11">
            <a:extLst>
              <a:ext uri="{FF2B5EF4-FFF2-40B4-BE49-F238E27FC236}">
                <a16:creationId xmlns:a16="http://schemas.microsoft.com/office/drawing/2014/main" id="{FFC73A11-F5CB-CC38-D17D-625BEDDCE0A5}"/>
              </a:ext>
            </a:extLst>
          </p:cNvPr>
          <p:cNvPicPr>
            <a:picLocks noChangeAspect="1"/>
          </p:cNvPicPr>
          <p:nvPr/>
        </p:nvPicPr>
        <p:blipFill>
          <a:blip r:embed="rId2"/>
          <a:stretch>
            <a:fillRect/>
          </a:stretch>
        </p:blipFill>
        <p:spPr>
          <a:xfrm>
            <a:off x="0" y="1690686"/>
            <a:ext cx="5715000" cy="4333875"/>
          </a:xfrm>
          <a:prstGeom prst="rect">
            <a:avLst/>
          </a:prstGeom>
        </p:spPr>
      </p:pic>
      <p:pic>
        <p:nvPicPr>
          <p:cNvPr id="18" name="Picture 17">
            <a:extLst>
              <a:ext uri="{FF2B5EF4-FFF2-40B4-BE49-F238E27FC236}">
                <a16:creationId xmlns:a16="http://schemas.microsoft.com/office/drawing/2014/main" id="{AEF588EE-7EA6-4DE3-C26E-0EC8C8E41FF1}"/>
              </a:ext>
            </a:extLst>
          </p:cNvPr>
          <p:cNvPicPr>
            <a:picLocks noChangeAspect="1"/>
          </p:cNvPicPr>
          <p:nvPr/>
        </p:nvPicPr>
        <p:blipFill>
          <a:blip r:embed="rId3"/>
          <a:stretch>
            <a:fillRect/>
          </a:stretch>
        </p:blipFill>
        <p:spPr>
          <a:xfrm>
            <a:off x="6477002" y="1690686"/>
            <a:ext cx="5705475" cy="4333875"/>
          </a:xfrm>
          <a:prstGeom prst="rect">
            <a:avLst/>
          </a:prstGeom>
        </p:spPr>
      </p:pic>
    </p:spTree>
    <p:extLst>
      <p:ext uri="{BB962C8B-B14F-4D97-AF65-F5344CB8AC3E}">
        <p14:creationId xmlns:p14="http://schemas.microsoft.com/office/powerpoint/2010/main" val="1647157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E554A5-C854-35BD-2D96-46D20D033CE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27443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535DE-549F-3637-4842-6EDC2274E618}"/>
              </a:ext>
            </a:extLst>
          </p:cNvPr>
          <p:cNvSpPr>
            <a:spLocks noGrp="1"/>
          </p:cNvSpPr>
          <p:nvPr>
            <p:ph type="title"/>
          </p:nvPr>
        </p:nvSpPr>
        <p:spPr/>
        <p:txBody>
          <a:bodyPr/>
          <a:lstStyle/>
          <a:p>
            <a:r>
              <a:rPr lang="en-US" dirty="0"/>
              <a:t>First Mode Results – Mach 6</a:t>
            </a:r>
          </a:p>
        </p:txBody>
      </p:sp>
      <p:pic>
        <p:nvPicPr>
          <p:cNvPr id="12" name="Picture 11">
            <a:extLst>
              <a:ext uri="{FF2B5EF4-FFF2-40B4-BE49-F238E27FC236}">
                <a16:creationId xmlns:a16="http://schemas.microsoft.com/office/drawing/2014/main" id="{8656498F-82B0-02FF-47AC-FE840DF05F25}"/>
              </a:ext>
            </a:extLst>
          </p:cNvPr>
          <p:cNvPicPr>
            <a:picLocks noChangeAspect="1"/>
          </p:cNvPicPr>
          <p:nvPr/>
        </p:nvPicPr>
        <p:blipFill>
          <a:blip r:embed="rId2"/>
          <a:stretch>
            <a:fillRect/>
          </a:stretch>
        </p:blipFill>
        <p:spPr>
          <a:xfrm>
            <a:off x="0" y="1690684"/>
            <a:ext cx="5629275" cy="4333875"/>
          </a:xfrm>
          <a:prstGeom prst="rect">
            <a:avLst/>
          </a:prstGeom>
        </p:spPr>
      </p:pic>
      <p:pic>
        <p:nvPicPr>
          <p:cNvPr id="16" name="Picture 15">
            <a:extLst>
              <a:ext uri="{FF2B5EF4-FFF2-40B4-BE49-F238E27FC236}">
                <a16:creationId xmlns:a16="http://schemas.microsoft.com/office/drawing/2014/main" id="{8B597931-AC17-2468-476B-4A7A22684D7C}"/>
              </a:ext>
            </a:extLst>
          </p:cNvPr>
          <p:cNvPicPr>
            <a:picLocks noChangeAspect="1"/>
          </p:cNvPicPr>
          <p:nvPr/>
        </p:nvPicPr>
        <p:blipFill>
          <a:blip r:embed="rId3"/>
          <a:stretch>
            <a:fillRect/>
          </a:stretch>
        </p:blipFill>
        <p:spPr>
          <a:xfrm>
            <a:off x="6477000" y="1681159"/>
            <a:ext cx="5715000" cy="4333875"/>
          </a:xfrm>
          <a:prstGeom prst="rect">
            <a:avLst/>
          </a:prstGeom>
        </p:spPr>
      </p:pic>
    </p:spTree>
    <p:extLst>
      <p:ext uri="{BB962C8B-B14F-4D97-AF65-F5344CB8AC3E}">
        <p14:creationId xmlns:p14="http://schemas.microsoft.com/office/powerpoint/2010/main" val="3217355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B1873-E96E-28C8-05D1-34C4B8D5CA78}"/>
              </a:ext>
            </a:extLst>
          </p:cNvPr>
          <p:cNvSpPr>
            <a:spLocks noGrp="1"/>
          </p:cNvSpPr>
          <p:nvPr>
            <p:ph type="title"/>
          </p:nvPr>
        </p:nvSpPr>
        <p:spPr/>
        <p:txBody>
          <a:bodyPr/>
          <a:lstStyle/>
          <a:p>
            <a:r>
              <a:rPr lang="en-US" dirty="0"/>
              <a:t>First Mode Results – Mach 7</a:t>
            </a:r>
          </a:p>
        </p:txBody>
      </p:sp>
      <p:pic>
        <p:nvPicPr>
          <p:cNvPr id="10" name="Picture 9">
            <a:extLst>
              <a:ext uri="{FF2B5EF4-FFF2-40B4-BE49-F238E27FC236}">
                <a16:creationId xmlns:a16="http://schemas.microsoft.com/office/drawing/2014/main" id="{15B4A888-C2E1-0021-9E4F-3E8BEA893017}"/>
              </a:ext>
            </a:extLst>
          </p:cNvPr>
          <p:cNvPicPr>
            <a:picLocks noChangeAspect="1"/>
          </p:cNvPicPr>
          <p:nvPr/>
        </p:nvPicPr>
        <p:blipFill>
          <a:blip r:embed="rId2"/>
          <a:stretch>
            <a:fillRect/>
          </a:stretch>
        </p:blipFill>
        <p:spPr>
          <a:xfrm>
            <a:off x="0" y="1690685"/>
            <a:ext cx="5705475" cy="4333875"/>
          </a:xfrm>
          <a:prstGeom prst="rect">
            <a:avLst/>
          </a:prstGeom>
        </p:spPr>
      </p:pic>
      <p:pic>
        <p:nvPicPr>
          <p:cNvPr id="14" name="Picture 13">
            <a:extLst>
              <a:ext uri="{FF2B5EF4-FFF2-40B4-BE49-F238E27FC236}">
                <a16:creationId xmlns:a16="http://schemas.microsoft.com/office/drawing/2014/main" id="{615D6F96-2736-75AD-87FC-5E08B8D4290B}"/>
              </a:ext>
            </a:extLst>
          </p:cNvPr>
          <p:cNvPicPr>
            <a:picLocks noChangeAspect="1"/>
          </p:cNvPicPr>
          <p:nvPr/>
        </p:nvPicPr>
        <p:blipFill>
          <a:blip r:embed="rId3"/>
          <a:stretch>
            <a:fillRect/>
          </a:stretch>
        </p:blipFill>
        <p:spPr>
          <a:xfrm>
            <a:off x="6372225" y="1690684"/>
            <a:ext cx="5819775" cy="4333875"/>
          </a:xfrm>
          <a:prstGeom prst="rect">
            <a:avLst/>
          </a:prstGeom>
        </p:spPr>
      </p:pic>
    </p:spTree>
    <p:extLst>
      <p:ext uri="{BB962C8B-B14F-4D97-AF65-F5344CB8AC3E}">
        <p14:creationId xmlns:p14="http://schemas.microsoft.com/office/powerpoint/2010/main" val="4232272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CC007-C1D0-23DF-01B5-115438B409C1}"/>
              </a:ext>
            </a:extLst>
          </p:cNvPr>
          <p:cNvSpPr>
            <a:spLocks noGrp="1"/>
          </p:cNvSpPr>
          <p:nvPr>
            <p:ph type="title"/>
          </p:nvPr>
        </p:nvSpPr>
        <p:spPr/>
        <p:txBody>
          <a:bodyPr/>
          <a:lstStyle/>
          <a:p>
            <a:r>
              <a:rPr lang="en-US" dirty="0"/>
              <a:t>Second Mode Results – Mach 4</a:t>
            </a:r>
          </a:p>
        </p:txBody>
      </p:sp>
      <p:pic>
        <p:nvPicPr>
          <p:cNvPr id="8" name="Picture 7">
            <a:extLst>
              <a:ext uri="{FF2B5EF4-FFF2-40B4-BE49-F238E27FC236}">
                <a16:creationId xmlns:a16="http://schemas.microsoft.com/office/drawing/2014/main" id="{FBFBF404-5CEB-B8DA-CE1D-1CF9FD484805}"/>
              </a:ext>
            </a:extLst>
          </p:cNvPr>
          <p:cNvPicPr>
            <a:picLocks noChangeAspect="1"/>
          </p:cNvPicPr>
          <p:nvPr/>
        </p:nvPicPr>
        <p:blipFill>
          <a:blip r:embed="rId2"/>
          <a:stretch>
            <a:fillRect/>
          </a:stretch>
        </p:blipFill>
        <p:spPr>
          <a:xfrm>
            <a:off x="6457950" y="1690685"/>
            <a:ext cx="5734050" cy="4333875"/>
          </a:xfrm>
          <a:prstGeom prst="rect">
            <a:avLst/>
          </a:prstGeom>
        </p:spPr>
      </p:pic>
      <p:pic>
        <p:nvPicPr>
          <p:cNvPr id="10" name="Picture 9">
            <a:extLst>
              <a:ext uri="{FF2B5EF4-FFF2-40B4-BE49-F238E27FC236}">
                <a16:creationId xmlns:a16="http://schemas.microsoft.com/office/drawing/2014/main" id="{B492138C-0D00-A9C7-4CDB-809E37851918}"/>
              </a:ext>
            </a:extLst>
          </p:cNvPr>
          <p:cNvPicPr>
            <a:picLocks noChangeAspect="1"/>
          </p:cNvPicPr>
          <p:nvPr/>
        </p:nvPicPr>
        <p:blipFill>
          <a:blip r:embed="rId3"/>
          <a:stretch>
            <a:fillRect/>
          </a:stretch>
        </p:blipFill>
        <p:spPr>
          <a:xfrm>
            <a:off x="0" y="1690686"/>
            <a:ext cx="5657850" cy="4333875"/>
          </a:xfrm>
          <a:prstGeom prst="rect">
            <a:avLst/>
          </a:prstGeom>
        </p:spPr>
      </p:pic>
    </p:spTree>
    <p:extLst>
      <p:ext uri="{BB962C8B-B14F-4D97-AF65-F5344CB8AC3E}">
        <p14:creationId xmlns:p14="http://schemas.microsoft.com/office/powerpoint/2010/main" val="78448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CC007-C1D0-23DF-01B5-115438B409C1}"/>
              </a:ext>
            </a:extLst>
          </p:cNvPr>
          <p:cNvSpPr>
            <a:spLocks noGrp="1"/>
          </p:cNvSpPr>
          <p:nvPr>
            <p:ph type="title"/>
          </p:nvPr>
        </p:nvSpPr>
        <p:spPr/>
        <p:txBody>
          <a:bodyPr/>
          <a:lstStyle/>
          <a:p>
            <a:r>
              <a:rPr lang="en-US" dirty="0"/>
              <a:t>Second Mode Results – Mach 5</a:t>
            </a:r>
          </a:p>
        </p:txBody>
      </p:sp>
      <p:pic>
        <p:nvPicPr>
          <p:cNvPr id="8" name="Picture 7">
            <a:extLst>
              <a:ext uri="{FF2B5EF4-FFF2-40B4-BE49-F238E27FC236}">
                <a16:creationId xmlns:a16="http://schemas.microsoft.com/office/drawing/2014/main" id="{1F0A4941-3E54-329B-EFB1-FAC7D8FA3BD6}"/>
              </a:ext>
            </a:extLst>
          </p:cNvPr>
          <p:cNvPicPr>
            <a:picLocks noChangeAspect="1"/>
          </p:cNvPicPr>
          <p:nvPr/>
        </p:nvPicPr>
        <p:blipFill>
          <a:blip r:embed="rId2"/>
          <a:stretch>
            <a:fillRect/>
          </a:stretch>
        </p:blipFill>
        <p:spPr>
          <a:xfrm>
            <a:off x="6543675" y="1690685"/>
            <a:ext cx="5648325" cy="4333875"/>
          </a:xfrm>
          <a:prstGeom prst="rect">
            <a:avLst/>
          </a:prstGeom>
        </p:spPr>
      </p:pic>
      <p:pic>
        <p:nvPicPr>
          <p:cNvPr id="10" name="Picture 9">
            <a:extLst>
              <a:ext uri="{FF2B5EF4-FFF2-40B4-BE49-F238E27FC236}">
                <a16:creationId xmlns:a16="http://schemas.microsoft.com/office/drawing/2014/main" id="{11A1E1E5-7851-5EAF-921B-9041B435C15D}"/>
              </a:ext>
            </a:extLst>
          </p:cNvPr>
          <p:cNvPicPr>
            <a:picLocks noChangeAspect="1"/>
          </p:cNvPicPr>
          <p:nvPr/>
        </p:nvPicPr>
        <p:blipFill>
          <a:blip r:embed="rId3"/>
          <a:stretch>
            <a:fillRect/>
          </a:stretch>
        </p:blipFill>
        <p:spPr>
          <a:xfrm>
            <a:off x="0" y="1690686"/>
            <a:ext cx="5657850" cy="4333875"/>
          </a:xfrm>
          <a:prstGeom prst="rect">
            <a:avLst/>
          </a:prstGeom>
        </p:spPr>
      </p:pic>
    </p:spTree>
    <p:extLst>
      <p:ext uri="{BB962C8B-B14F-4D97-AF65-F5344CB8AC3E}">
        <p14:creationId xmlns:p14="http://schemas.microsoft.com/office/powerpoint/2010/main" val="2910033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CC007-C1D0-23DF-01B5-115438B409C1}"/>
              </a:ext>
            </a:extLst>
          </p:cNvPr>
          <p:cNvSpPr>
            <a:spLocks noGrp="1"/>
          </p:cNvSpPr>
          <p:nvPr>
            <p:ph type="title"/>
          </p:nvPr>
        </p:nvSpPr>
        <p:spPr/>
        <p:txBody>
          <a:bodyPr/>
          <a:lstStyle/>
          <a:p>
            <a:r>
              <a:rPr lang="en-US" dirty="0"/>
              <a:t>Second Mode Results – Mach 6</a:t>
            </a:r>
          </a:p>
        </p:txBody>
      </p:sp>
      <p:pic>
        <p:nvPicPr>
          <p:cNvPr id="8" name="Picture 7">
            <a:extLst>
              <a:ext uri="{FF2B5EF4-FFF2-40B4-BE49-F238E27FC236}">
                <a16:creationId xmlns:a16="http://schemas.microsoft.com/office/drawing/2014/main" id="{B6250DAA-EE93-2A00-E8EC-63F1DC35384C}"/>
              </a:ext>
            </a:extLst>
          </p:cNvPr>
          <p:cNvPicPr>
            <a:picLocks noChangeAspect="1"/>
          </p:cNvPicPr>
          <p:nvPr/>
        </p:nvPicPr>
        <p:blipFill>
          <a:blip r:embed="rId2"/>
          <a:stretch>
            <a:fillRect/>
          </a:stretch>
        </p:blipFill>
        <p:spPr>
          <a:xfrm>
            <a:off x="6457950" y="1690687"/>
            <a:ext cx="5734050" cy="4333875"/>
          </a:xfrm>
          <a:prstGeom prst="rect">
            <a:avLst/>
          </a:prstGeom>
        </p:spPr>
      </p:pic>
      <p:pic>
        <p:nvPicPr>
          <p:cNvPr id="10" name="Picture 9">
            <a:extLst>
              <a:ext uri="{FF2B5EF4-FFF2-40B4-BE49-F238E27FC236}">
                <a16:creationId xmlns:a16="http://schemas.microsoft.com/office/drawing/2014/main" id="{4A53AF16-EAD1-C9E6-6B94-D016E9049DE8}"/>
              </a:ext>
            </a:extLst>
          </p:cNvPr>
          <p:cNvPicPr>
            <a:picLocks noChangeAspect="1"/>
          </p:cNvPicPr>
          <p:nvPr/>
        </p:nvPicPr>
        <p:blipFill>
          <a:blip r:embed="rId3"/>
          <a:stretch>
            <a:fillRect/>
          </a:stretch>
        </p:blipFill>
        <p:spPr>
          <a:xfrm>
            <a:off x="0" y="1690687"/>
            <a:ext cx="5648325" cy="4333875"/>
          </a:xfrm>
          <a:prstGeom prst="rect">
            <a:avLst/>
          </a:prstGeom>
        </p:spPr>
      </p:pic>
    </p:spTree>
    <p:extLst>
      <p:ext uri="{BB962C8B-B14F-4D97-AF65-F5344CB8AC3E}">
        <p14:creationId xmlns:p14="http://schemas.microsoft.com/office/powerpoint/2010/main" val="131404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CC007-C1D0-23DF-01B5-115438B409C1}"/>
              </a:ext>
            </a:extLst>
          </p:cNvPr>
          <p:cNvSpPr>
            <a:spLocks noGrp="1"/>
          </p:cNvSpPr>
          <p:nvPr>
            <p:ph type="title"/>
          </p:nvPr>
        </p:nvSpPr>
        <p:spPr/>
        <p:txBody>
          <a:bodyPr/>
          <a:lstStyle/>
          <a:p>
            <a:r>
              <a:rPr lang="en-US" dirty="0"/>
              <a:t>Second Mode Results – Mach 7</a:t>
            </a:r>
          </a:p>
        </p:txBody>
      </p:sp>
      <p:pic>
        <p:nvPicPr>
          <p:cNvPr id="8" name="Picture 7">
            <a:extLst>
              <a:ext uri="{FF2B5EF4-FFF2-40B4-BE49-F238E27FC236}">
                <a16:creationId xmlns:a16="http://schemas.microsoft.com/office/drawing/2014/main" id="{9E5F828E-0A21-AF78-F285-516E0FC5A7E4}"/>
              </a:ext>
            </a:extLst>
          </p:cNvPr>
          <p:cNvPicPr>
            <a:picLocks noChangeAspect="1"/>
          </p:cNvPicPr>
          <p:nvPr/>
        </p:nvPicPr>
        <p:blipFill>
          <a:blip r:embed="rId2"/>
          <a:stretch>
            <a:fillRect/>
          </a:stretch>
        </p:blipFill>
        <p:spPr>
          <a:xfrm>
            <a:off x="6457950" y="1690686"/>
            <a:ext cx="5734050" cy="4333875"/>
          </a:xfrm>
          <a:prstGeom prst="rect">
            <a:avLst/>
          </a:prstGeom>
        </p:spPr>
      </p:pic>
      <p:pic>
        <p:nvPicPr>
          <p:cNvPr id="10" name="Picture 9">
            <a:extLst>
              <a:ext uri="{FF2B5EF4-FFF2-40B4-BE49-F238E27FC236}">
                <a16:creationId xmlns:a16="http://schemas.microsoft.com/office/drawing/2014/main" id="{F6A4A62F-9418-546A-6940-CBF88F2C702C}"/>
              </a:ext>
            </a:extLst>
          </p:cNvPr>
          <p:cNvPicPr>
            <a:picLocks noChangeAspect="1"/>
          </p:cNvPicPr>
          <p:nvPr/>
        </p:nvPicPr>
        <p:blipFill>
          <a:blip r:embed="rId3"/>
          <a:stretch>
            <a:fillRect/>
          </a:stretch>
        </p:blipFill>
        <p:spPr>
          <a:xfrm>
            <a:off x="0" y="1690685"/>
            <a:ext cx="5629275" cy="4333875"/>
          </a:xfrm>
          <a:prstGeom prst="rect">
            <a:avLst/>
          </a:prstGeom>
        </p:spPr>
      </p:pic>
    </p:spTree>
    <p:extLst>
      <p:ext uri="{BB962C8B-B14F-4D97-AF65-F5344CB8AC3E}">
        <p14:creationId xmlns:p14="http://schemas.microsoft.com/office/powerpoint/2010/main" val="1901848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A46F9-BF99-F1CF-FB38-3D0C93B0BE4C}"/>
              </a:ext>
            </a:extLst>
          </p:cNvPr>
          <p:cNvSpPr>
            <a:spLocks noGrp="1"/>
          </p:cNvSpPr>
          <p:nvPr>
            <p:ph type="title"/>
          </p:nvPr>
        </p:nvSpPr>
        <p:spPr/>
        <p:txBody>
          <a:bodyPr/>
          <a:lstStyle/>
          <a:p>
            <a:r>
              <a:rPr lang="en-US" dirty="0"/>
              <a:t>Predictions – First and Second Mode, M 5.75</a:t>
            </a:r>
          </a:p>
        </p:txBody>
      </p:sp>
      <p:pic>
        <p:nvPicPr>
          <p:cNvPr id="7" name="Picture 6">
            <a:extLst>
              <a:ext uri="{FF2B5EF4-FFF2-40B4-BE49-F238E27FC236}">
                <a16:creationId xmlns:a16="http://schemas.microsoft.com/office/drawing/2014/main" id="{A9BFE3D0-1A53-105E-4EF8-EE49DFE89C16}"/>
              </a:ext>
            </a:extLst>
          </p:cNvPr>
          <p:cNvPicPr>
            <a:picLocks noChangeAspect="1"/>
          </p:cNvPicPr>
          <p:nvPr/>
        </p:nvPicPr>
        <p:blipFill>
          <a:blip r:embed="rId2"/>
          <a:stretch>
            <a:fillRect/>
          </a:stretch>
        </p:blipFill>
        <p:spPr>
          <a:xfrm>
            <a:off x="6457950" y="1690687"/>
            <a:ext cx="5734050" cy="4333875"/>
          </a:xfrm>
          <a:prstGeom prst="rect">
            <a:avLst/>
          </a:prstGeom>
        </p:spPr>
      </p:pic>
      <p:pic>
        <p:nvPicPr>
          <p:cNvPr id="4" name="Picture 3">
            <a:extLst>
              <a:ext uri="{FF2B5EF4-FFF2-40B4-BE49-F238E27FC236}">
                <a16:creationId xmlns:a16="http://schemas.microsoft.com/office/drawing/2014/main" id="{A402AAF6-1DBB-45EC-C50A-E5E4EA27289F}"/>
              </a:ext>
            </a:extLst>
          </p:cNvPr>
          <p:cNvPicPr>
            <a:picLocks noChangeAspect="1"/>
          </p:cNvPicPr>
          <p:nvPr/>
        </p:nvPicPr>
        <p:blipFill>
          <a:blip r:embed="rId3"/>
          <a:stretch>
            <a:fillRect/>
          </a:stretch>
        </p:blipFill>
        <p:spPr>
          <a:xfrm>
            <a:off x="0" y="1690688"/>
            <a:ext cx="5705475" cy="4333875"/>
          </a:xfrm>
          <a:prstGeom prst="rect">
            <a:avLst/>
          </a:prstGeom>
        </p:spPr>
      </p:pic>
    </p:spTree>
    <p:extLst>
      <p:ext uri="{BB962C8B-B14F-4D97-AF65-F5344CB8AC3E}">
        <p14:creationId xmlns:p14="http://schemas.microsoft.com/office/powerpoint/2010/main" val="1990159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8F033-055C-4D86-BECB-F1909488869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D4B251F-330B-7731-BF31-A2FF1B3A5C81}"/>
              </a:ext>
            </a:extLst>
          </p:cNvPr>
          <p:cNvSpPr>
            <a:spLocks noGrp="1"/>
          </p:cNvSpPr>
          <p:nvPr>
            <p:ph idx="1"/>
          </p:nvPr>
        </p:nvSpPr>
        <p:spPr/>
        <p:txBody>
          <a:bodyPr/>
          <a:lstStyle/>
          <a:p>
            <a:r>
              <a:rPr lang="en-US" dirty="0"/>
              <a:t>Machine learning models have powerful prediction capabilities that can be used to inform the prediction of laminar-to-turbulent transition in hypersonic boundary layers</a:t>
            </a:r>
          </a:p>
          <a:p>
            <a:r>
              <a:rPr lang="en-US" dirty="0"/>
              <a:t>These pre-trained models can be extended for predicting transition for different airfoil shapes, since the inputs and outputs are non-</a:t>
            </a:r>
            <a:r>
              <a:rPr lang="en-US" dirty="0" err="1"/>
              <a:t>dimensionalized</a:t>
            </a:r>
            <a:r>
              <a:rPr lang="en-US" dirty="0"/>
              <a:t> or otherwise not related to global flow quantities. </a:t>
            </a:r>
          </a:p>
        </p:txBody>
      </p:sp>
    </p:spTree>
    <p:extLst>
      <p:ext uri="{BB962C8B-B14F-4D97-AF65-F5344CB8AC3E}">
        <p14:creationId xmlns:p14="http://schemas.microsoft.com/office/powerpoint/2010/main" val="629021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E554A5-C854-35BD-2D96-46D20D033CEA}"/>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8E527E99-9E4A-57B5-0A6D-D94B4571C79C}"/>
              </a:ext>
            </a:extLst>
          </p:cNvPr>
          <p:cNvSpPr/>
          <p:nvPr/>
        </p:nvSpPr>
        <p:spPr>
          <a:xfrm>
            <a:off x="8863343" y="5685577"/>
            <a:ext cx="2018922" cy="579422"/>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98706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E554A5-C854-35BD-2D96-46D20D033CEA}"/>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8E527E99-9E4A-57B5-0A6D-D94B4571C79C}"/>
              </a:ext>
            </a:extLst>
          </p:cNvPr>
          <p:cNvSpPr/>
          <p:nvPr/>
        </p:nvSpPr>
        <p:spPr>
          <a:xfrm>
            <a:off x="8863343" y="5685577"/>
            <a:ext cx="2018922" cy="579422"/>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2CE3BEB5-72A1-6684-F992-160AE5B7D1C6}"/>
              </a:ext>
            </a:extLst>
          </p:cNvPr>
          <p:cNvSpPr txBox="1"/>
          <p:nvPr/>
        </p:nvSpPr>
        <p:spPr>
          <a:xfrm>
            <a:off x="8632479" y="4962292"/>
            <a:ext cx="2480649" cy="646331"/>
          </a:xfrm>
          <a:prstGeom prst="rect">
            <a:avLst/>
          </a:prstGeom>
          <a:noFill/>
          <a:ln w="57150">
            <a:noFill/>
          </a:ln>
        </p:spPr>
        <p:txBody>
          <a:bodyPr wrap="square" rtlCol="0">
            <a:spAutoFit/>
          </a:bodyPr>
          <a:lstStyle/>
          <a:p>
            <a:pPr algn="ctr"/>
            <a:r>
              <a:rPr lang="en-US" dirty="0">
                <a:solidFill>
                  <a:schemeClr val="bg1"/>
                </a:solidFill>
              </a:rPr>
              <a:t>At 60km, Starship is travelling at Mach 17.2!</a:t>
            </a:r>
          </a:p>
        </p:txBody>
      </p:sp>
    </p:spTree>
    <p:extLst>
      <p:ext uri="{BB962C8B-B14F-4D97-AF65-F5344CB8AC3E}">
        <p14:creationId xmlns:p14="http://schemas.microsoft.com/office/powerpoint/2010/main" val="233438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7B1BB-49C3-2A2E-93A8-D4FA623EB21D}"/>
              </a:ext>
            </a:extLst>
          </p:cNvPr>
          <p:cNvPicPr>
            <a:picLocks noChangeAspect="1"/>
          </p:cNvPicPr>
          <p:nvPr/>
        </p:nvPicPr>
        <p:blipFill>
          <a:blip r:embed="rId3"/>
          <a:stretch>
            <a:fillRect/>
          </a:stretch>
        </p:blipFill>
        <p:spPr>
          <a:xfrm>
            <a:off x="0" y="0"/>
            <a:ext cx="12192002" cy="6858000"/>
          </a:xfrm>
          <a:prstGeom prst="rect">
            <a:avLst/>
          </a:prstGeom>
        </p:spPr>
      </p:pic>
    </p:spTree>
    <p:extLst>
      <p:ext uri="{BB962C8B-B14F-4D97-AF65-F5344CB8AC3E}">
        <p14:creationId xmlns:p14="http://schemas.microsoft.com/office/powerpoint/2010/main" val="1529434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E81A4-F108-EDB9-F430-0B2464676B2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00199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9F06DB-DAFD-01E8-F25C-871F0804377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437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F735E6-2300-5673-3BE4-63065188799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15183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2007</TotalTime>
  <Words>2250</Words>
  <Application>Microsoft Office PowerPoint</Application>
  <PresentationFormat>Widescreen</PresentationFormat>
  <Paragraphs>170</Paragraphs>
  <Slides>37</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Aptos</vt:lpstr>
      <vt:lpstr>Aptos Display</vt:lpstr>
      <vt:lpstr>Arial</vt:lpstr>
      <vt:lpstr>Times New Roman</vt:lpstr>
      <vt:lpstr>Office Theme</vt:lpstr>
      <vt:lpstr>Machine Learning for Hypersonic Laminar-to-Turbulent Transition </vt:lpstr>
      <vt:lpstr>Importance of Laminar-to-Turbulent Transition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Governing Equations</vt:lpstr>
      <vt:lpstr>Governing Equations</vt:lpstr>
      <vt:lpstr>Governing Equations</vt:lpstr>
      <vt:lpstr>Governing Equations</vt:lpstr>
      <vt:lpstr>Governing Equations</vt:lpstr>
      <vt:lpstr>Governing Equations</vt:lpstr>
      <vt:lpstr>Governing Equations</vt:lpstr>
      <vt:lpstr>Governing Equations</vt:lpstr>
      <vt:lpstr>Linearizing Equations</vt:lpstr>
      <vt:lpstr>Quasi-Parallel Assumption</vt:lpstr>
      <vt:lpstr>Boundary Conditions</vt:lpstr>
      <vt:lpstr>Numerical Solution</vt:lpstr>
      <vt:lpstr>First and Second Mode Instability</vt:lpstr>
      <vt:lpstr>Machine Learning Model</vt:lpstr>
      <vt:lpstr>Convolutional Neural Networks</vt:lpstr>
      <vt:lpstr>Adjustments Made to Paredes Model</vt:lpstr>
      <vt:lpstr>First Mode Results – Mach 4</vt:lpstr>
      <vt:lpstr>First Mode Results – Mach 5</vt:lpstr>
      <vt:lpstr>First Mode Results – Mach 6</vt:lpstr>
      <vt:lpstr>First Mode Results – Mach 7</vt:lpstr>
      <vt:lpstr>Second Mode Results – Mach 4</vt:lpstr>
      <vt:lpstr>Second Mode Results – Mach 5</vt:lpstr>
      <vt:lpstr>Second Mode Results – Mach 6</vt:lpstr>
      <vt:lpstr>Second Mode Results – Mach 7</vt:lpstr>
      <vt:lpstr>Predictions – First and Second Mode, M 5.75</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Fouad Jeffrey Ayoub</dc:creator>
  <cp:lastModifiedBy>Fouad Jeffrey Ayoub</cp:lastModifiedBy>
  <cp:revision>10</cp:revision>
  <dcterms:created xsi:type="dcterms:W3CDTF">2024-07-18T00:44:20Z</dcterms:created>
  <dcterms:modified xsi:type="dcterms:W3CDTF">2024-07-25T23:22:47Z</dcterms:modified>
</cp:coreProperties>
</file>